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3"/>
  </p:notesMasterIdLst>
  <p:sldIdLst>
    <p:sldId id="436" r:id="rId3"/>
    <p:sldId id="493" r:id="rId4"/>
    <p:sldId id="382" r:id="rId5"/>
    <p:sldId id="347" r:id="rId6"/>
    <p:sldId id="437" r:id="rId7"/>
    <p:sldId id="490" r:id="rId8"/>
    <p:sldId id="491" r:id="rId9"/>
    <p:sldId id="488" r:id="rId10"/>
    <p:sldId id="433" r:id="rId11"/>
    <p:sldId id="434" r:id="rId12"/>
    <p:sldId id="487" r:id="rId13"/>
    <p:sldId id="485" r:id="rId14"/>
    <p:sldId id="486" r:id="rId15"/>
    <p:sldId id="430" r:id="rId16"/>
    <p:sldId id="464" r:id="rId17"/>
    <p:sldId id="346" r:id="rId18"/>
    <p:sldId id="465" r:id="rId19"/>
    <p:sldId id="361" r:id="rId20"/>
    <p:sldId id="426" r:id="rId21"/>
    <p:sldId id="424" r:id="rId22"/>
    <p:sldId id="489" r:id="rId23"/>
    <p:sldId id="462" r:id="rId24"/>
    <p:sldId id="423" r:id="rId25"/>
    <p:sldId id="463" r:id="rId26"/>
    <p:sldId id="325" r:id="rId27"/>
    <p:sldId id="326" r:id="rId28"/>
    <p:sldId id="327" r:id="rId29"/>
    <p:sldId id="483" r:id="rId30"/>
    <p:sldId id="484" r:id="rId31"/>
    <p:sldId id="435" r:id="rId32"/>
    <p:sldId id="257" r:id="rId33"/>
    <p:sldId id="427" r:id="rId34"/>
    <p:sldId id="438" r:id="rId35"/>
    <p:sldId id="439" r:id="rId36"/>
    <p:sldId id="425" r:id="rId37"/>
    <p:sldId id="492" r:id="rId38"/>
    <p:sldId id="428" r:id="rId39"/>
    <p:sldId id="379" r:id="rId40"/>
    <p:sldId id="406" r:id="rId41"/>
    <p:sldId id="407" r:id="rId42"/>
    <p:sldId id="411" r:id="rId43"/>
    <p:sldId id="416" r:id="rId44"/>
    <p:sldId id="408" r:id="rId45"/>
    <p:sldId id="414" r:id="rId46"/>
    <p:sldId id="409" r:id="rId47"/>
    <p:sldId id="413" r:id="rId48"/>
    <p:sldId id="412" r:id="rId49"/>
    <p:sldId id="415" r:id="rId50"/>
    <p:sldId id="410" r:id="rId51"/>
    <p:sldId id="470" r:id="rId52"/>
    <p:sldId id="469" r:id="rId53"/>
    <p:sldId id="468" r:id="rId54"/>
    <p:sldId id="471" r:id="rId55"/>
    <p:sldId id="472" r:id="rId56"/>
    <p:sldId id="473" r:id="rId57"/>
    <p:sldId id="417" r:id="rId58"/>
    <p:sldId id="479" r:id="rId59"/>
    <p:sldId id="418" r:id="rId60"/>
    <p:sldId id="419" r:id="rId61"/>
    <p:sldId id="420" r:id="rId62"/>
    <p:sldId id="474" r:id="rId63"/>
    <p:sldId id="475" r:id="rId64"/>
    <p:sldId id="480" r:id="rId65"/>
    <p:sldId id="481" r:id="rId66"/>
    <p:sldId id="482" r:id="rId67"/>
    <p:sldId id="477" r:id="rId68"/>
    <p:sldId id="476" r:id="rId69"/>
    <p:sldId id="440" r:id="rId70"/>
    <p:sldId id="478" r:id="rId71"/>
    <p:sldId id="421"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88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2" d="100"/>
          <a:sy n="82" d="100"/>
        </p:scale>
        <p:origin x="60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BC569-96FE-4830-871D-CAA2A5C3AFBF}" type="datetimeFigureOut">
              <a:rPr lang="en-US" smtClean="0"/>
              <a:t>4/29/2020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15A4BB-4676-4F87-947D-E080B9757733}" type="slidenum">
              <a:rPr lang="en-US" smtClean="0"/>
              <a:t>‹#›</a:t>
            </a:fld>
            <a:endParaRPr lang="en-US"/>
          </a:p>
        </p:txBody>
      </p:sp>
    </p:spTree>
    <p:extLst>
      <p:ext uri="{BB962C8B-B14F-4D97-AF65-F5344CB8AC3E}">
        <p14:creationId xmlns:p14="http://schemas.microsoft.com/office/powerpoint/2010/main" val="2826222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C06D3-A02F-4975-AA87-445D3B8B0FB0}" type="slidenum">
              <a:rPr lang="en-US" smtClean="0"/>
              <a:t>28</a:t>
            </a:fld>
            <a:endParaRPr lang="en-US" dirty="0"/>
          </a:p>
        </p:txBody>
      </p:sp>
    </p:spTree>
    <p:extLst>
      <p:ext uri="{BB962C8B-B14F-4D97-AF65-F5344CB8AC3E}">
        <p14:creationId xmlns:p14="http://schemas.microsoft.com/office/powerpoint/2010/main" val="1086431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1C06D3-A02F-4975-AA87-445D3B8B0FB0}" type="slidenum">
              <a:rPr lang="en-US" smtClean="0"/>
              <a:t>29</a:t>
            </a:fld>
            <a:endParaRPr lang="en-US" dirty="0"/>
          </a:p>
        </p:txBody>
      </p:sp>
    </p:spTree>
    <p:extLst>
      <p:ext uri="{BB962C8B-B14F-4D97-AF65-F5344CB8AC3E}">
        <p14:creationId xmlns:p14="http://schemas.microsoft.com/office/powerpoint/2010/main" val="487993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95E113-5926-4681-A97D-71251E533E04}" type="datetimeFigureOut">
              <a:rPr lang="en-US" smtClean="0"/>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399425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95E113-5926-4681-A97D-71251E533E04}" type="datetimeFigureOut">
              <a:rPr lang="en-US" smtClean="0"/>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3192190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95E113-5926-4681-A97D-71251E533E04}" type="datetimeFigureOut">
              <a:rPr lang="en-US" smtClean="0"/>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1560576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F4FA91-B7AB-4980-9255-5D8EBB2B6588}"/>
              </a:ext>
            </a:extLst>
          </p:cNvPr>
          <p:cNvSpPr>
            <a:spLocks noGrp="1"/>
          </p:cNvSpPr>
          <p:nvPr>
            <p:ph type="dt" sz="half" idx="10"/>
          </p:nvPr>
        </p:nvSpPr>
        <p:spPr/>
        <p:txBody>
          <a:bodyPr/>
          <a:lstStyle/>
          <a:p>
            <a:fld id="{CF54DB12-CD83-49C5-83C1-1B7ADF672A18}" type="datetimeFigureOut">
              <a:rPr lang="en-US" smtClean="0"/>
              <a:t>4/29/2020</a:t>
            </a:fld>
            <a:endParaRPr lang="en-US" dirty="0"/>
          </a:p>
        </p:txBody>
      </p:sp>
      <p:sp>
        <p:nvSpPr>
          <p:cNvPr id="3" name="Footer Placeholder 2">
            <a:extLst>
              <a:ext uri="{FF2B5EF4-FFF2-40B4-BE49-F238E27FC236}">
                <a16:creationId xmlns:a16="http://schemas.microsoft.com/office/drawing/2014/main" id="{32818159-991F-42B4-9C82-021599397EB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C61939F-BD31-42C1-9DAC-E320B623C247}"/>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1049968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95E113-5926-4681-A97D-71251E533E04}" type="datetimeFigureOut">
              <a:rPr lang="en-US" smtClean="0"/>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2437949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95E113-5926-4681-A97D-71251E533E04}" type="datetimeFigureOut">
              <a:rPr lang="en-US" smtClean="0"/>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334978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95E113-5926-4681-A97D-71251E533E04}" type="datetimeFigureOut">
              <a:rPr lang="en-US" smtClean="0"/>
              <a:t>4/29/2020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2180661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95E113-5926-4681-A97D-71251E533E04}" type="datetimeFigureOut">
              <a:rPr lang="en-US" smtClean="0"/>
              <a:t>4/29/2020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3389103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95E113-5926-4681-A97D-71251E533E04}" type="datetimeFigureOut">
              <a:rPr lang="en-US" smtClean="0"/>
              <a:t>4/29/2020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2405394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95E113-5926-4681-A97D-71251E533E04}" type="datetimeFigureOut">
              <a:rPr lang="en-US" smtClean="0"/>
              <a:t>4/29/2020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1319528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95E113-5926-4681-A97D-71251E533E04}" type="datetimeFigureOut">
              <a:rPr lang="en-US" smtClean="0"/>
              <a:t>4/29/2020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748197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95E113-5926-4681-A97D-71251E533E04}" type="datetimeFigureOut">
              <a:rPr lang="en-US" smtClean="0"/>
              <a:t>4/29/2020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1603479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5E113-5926-4681-A97D-71251E533E04}" type="datetimeFigureOut">
              <a:rPr lang="en-US" smtClean="0"/>
              <a:t>4/29/2020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35880-8AE0-4342-8CF7-8D2E923BAD4F}" type="slidenum">
              <a:rPr lang="en-US" smtClean="0"/>
              <a:t>‹#›</a:t>
            </a:fld>
            <a:endParaRPr lang="en-US" dirty="0"/>
          </a:p>
        </p:txBody>
      </p:sp>
    </p:spTree>
    <p:extLst>
      <p:ext uri="{BB962C8B-B14F-4D97-AF65-F5344CB8AC3E}">
        <p14:creationId xmlns:p14="http://schemas.microsoft.com/office/powerpoint/2010/main" val="1414371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3571C1-0682-4B4C-988A-DFB0377DC1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DA82C1-CC32-4122-9DFA-4F9924248E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9E50F-26A7-4F6F-B368-CCEB89067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4DB12-CD83-49C5-83C1-1B7ADF672A18}" type="datetimeFigureOut">
              <a:rPr lang="en-US" smtClean="0"/>
              <a:t>4/29/2020</a:t>
            </a:fld>
            <a:endParaRPr lang="en-US" dirty="0"/>
          </a:p>
        </p:txBody>
      </p:sp>
      <p:sp>
        <p:nvSpPr>
          <p:cNvPr id="5" name="Footer Placeholder 4">
            <a:extLst>
              <a:ext uri="{FF2B5EF4-FFF2-40B4-BE49-F238E27FC236}">
                <a16:creationId xmlns:a16="http://schemas.microsoft.com/office/drawing/2014/main" id="{CDD77C18-9126-4681-8692-98A4EFF071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2B8A4E0-4048-4ABF-A08C-646473EB11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25F1AE-7C6E-40C4-9A6B-3085D7D6E129}" type="slidenum">
              <a:rPr lang="en-US" smtClean="0"/>
              <a:t>‹#›</a:t>
            </a:fld>
            <a:endParaRPr lang="en-US" dirty="0"/>
          </a:p>
        </p:txBody>
      </p:sp>
    </p:spTree>
    <p:extLst>
      <p:ext uri="{BB962C8B-B14F-4D97-AF65-F5344CB8AC3E}">
        <p14:creationId xmlns:p14="http://schemas.microsoft.com/office/powerpoint/2010/main" val="3896441937"/>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8.wmf"/><Relationship Id="rId5" Type="http://schemas.openxmlformats.org/officeDocument/2006/relationships/oleObject" Target="../embeddings/oleObject1.bin"/><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jpg"/><Relationship Id="rId7"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8.wmf"/><Relationship Id="rId5" Type="http://schemas.openxmlformats.org/officeDocument/2006/relationships/oleObject" Target="../embeddings/oleObject2.bin"/><Relationship Id="rId4" Type="http://schemas.openxmlformats.org/officeDocument/2006/relationships/image" Target="../media/image26.png"/><Relationship Id="rId9"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treathambrixtonchess.blogspot.com/2012/09/talking-tokens.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stackoverflow.com/questions/43027323/pattern-recognition-1d-dat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mds.elmhurst.edu/" TargetMode="Externa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bing.com/videos/search?q=naive+bayes+rapidminer+video&amp;view=detail&amp;mid=451C577DF1B7C4096589451C577DF1B7C4096589&amp;FORM=VIRE"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bing.com/videos/search?q=deep+learning+rapidminer+ingo&amp;view=detail&amp;mid=6303EF1DA3EF0FEB15B46303EF1DA3EF0FEB15B4&amp;FORM=VIRE"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youtube.com/watch?v=aircAruvnKk" TargetMode="External"/><Relationship Id="rId1" Type="http://schemas.openxmlformats.org/officeDocument/2006/relationships/slideLayout" Target="../slideLayouts/slideLayout7.xml"/><Relationship Id="rId6" Type="http://schemas.openxmlformats.org/officeDocument/2006/relationships/hyperlink" Target="https://www.youtube.com/watch?v=Ilg3gGewQ5U&amp;list=PLZHQObOWTQDNU6R1_67000Dx_ZCJB-3pi&amp;index=4&amp;t=0s" TargetMode="External"/><Relationship Id="rId5" Type="http://schemas.openxmlformats.org/officeDocument/2006/relationships/hyperlink" Target="https://www.youtube.com/watch?v=IHZwWFHWa-w" TargetMode="External"/><Relationship Id="rId4" Type="http://schemas.openxmlformats.org/officeDocument/2006/relationships/hyperlink" Target="https://www.youtube.com/watch?v=tIeHLnjs5U8"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6AE755-D32E-408F-BA76-C8E3985087FA}"/>
              </a:ext>
            </a:extLst>
          </p:cNvPr>
          <p:cNvSpPr txBox="1"/>
          <p:nvPr/>
        </p:nvSpPr>
        <p:spPr>
          <a:xfrm>
            <a:off x="2005070" y="2225406"/>
            <a:ext cx="7491470" cy="1077218"/>
          </a:xfrm>
          <a:prstGeom prst="rect">
            <a:avLst/>
          </a:prstGeom>
          <a:noFill/>
        </p:spPr>
        <p:txBody>
          <a:bodyPr wrap="square" rtlCol="0">
            <a:spAutoFit/>
          </a:bodyPr>
          <a:lstStyle/>
          <a:p>
            <a:pPr algn="ctr"/>
            <a:r>
              <a:rPr lang="en-US" sz="3200" dirty="0"/>
              <a:t>MDS 560 Session 5</a:t>
            </a:r>
          </a:p>
          <a:p>
            <a:pPr algn="ctr"/>
            <a:endParaRPr lang="en-US" sz="3200" dirty="0"/>
          </a:p>
        </p:txBody>
      </p:sp>
    </p:spTree>
    <p:extLst>
      <p:ext uri="{BB962C8B-B14F-4D97-AF65-F5344CB8AC3E}">
        <p14:creationId xmlns:p14="http://schemas.microsoft.com/office/powerpoint/2010/main" val="4198734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C2EF01-AA0C-423A-9D76-12B41523E666}"/>
              </a:ext>
            </a:extLst>
          </p:cNvPr>
          <p:cNvPicPr>
            <a:picLocks noChangeAspect="1"/>
          </p:cNvPicPr>
          <p:nvPr/>
        </p:nvPicPr>
        <p:blipFill>
          <a:blip r:embed="rId2"/>
          <a:stretch>
            <a:fillRect/>
          </a:stretch>
        </p:blipFill>
        <p:spPr>
          <a:xfrm>
            <a:off x="1785937" y="1409019"/>
            <a:ext cx="8620125" cy="2733675"/>
          </a:xfrm>
          <a:prstGeom prst="rect">
            <a:avLst/>
          </a:prstGeom>
        </p:spPr>
      </p:pic>
    </p:spTree>
    <p:extLst>
      <p:ext uri="{BB962C8B-B14F-4D97-AF65-F5344CB8AC3E}">
        <p14:creationId xmlns:p14="http://schemas.microsoft.com/office/powerpoint/2010/main" val="2508249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0CF375-4329-476D-8209-3F732BC0B121}"/>
              </a:ext>
            </a:extLst>
          </p:cNvPr>
          <p:cNvPicPr>
            <a:picLocks noChangeAspect="1"/>
          </p:cNvPicPr>
          <p:nvPr/>
        </p:nvPicPr>
        <p:blipFill>
          <a:blip r:embed="rId2"/>
          <a:stretch>
            <a:fillRect/>
          </a:stretch>
        </p:blipFill>
        <p:spPr>
          <a:xfrm>
            <a:off x="586262" y="845596"/>
            <a:ext cx="11019475" cy="5166808"/>
          </a:xfrm>
          <a:prstGeom prst="rect">
            <a:avLst/>
          </a:prstGeom>
        </p:spPr>
      </p:pic>
    </p:spTree>
    <p:extLst>
      <p:ext uri="{BB962C8B-B14F-4D97-AF65-F5344CB8AC3E}">
        <p14:creationId xmlns:p14="http://schemas.microsoft.com/office/powerpoint/2010/main" val="2196792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7410AF-6F1A-49ED-9015-0276B2D2E0B2}"/>
              </a:ext>
            </a:extLst>
          </p:cNvPr>
          <p:cNvPicPr>
            <a:picLocks noChangeAspect="1"/>
          </p:cNvPicPr>
          <p:nvPr/>
        </p:nvPicPr>
        <p:blipFill>
          <a:blip r:embed="rId2"/>
          <a:stretch>
            <a:fillRect/>
          </a:stretch>
        </p:blipFill>
        <p:spPr>
          <a:xfrm>
            <a:off x="1237829" y="906561"/>
            <a:ext cx="9716342" cy="5044877"/>
          </a:xfrm>
          <a:prstGeom prst="rect">
            <a:avLst/>
          </a:prstGeom>
        </p:spPr>
      </p:pic>
    </p:spTree>
    <p:extLst>
      <p:ext uri="{BB962C8B-B14F-4D97-AF65-F5344CB8AC3E}">
        <p14:creationId xmlns:p14="http://schemas.microsoft.com/office/powerpoint/2010/main" val="301332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0358EB-01AA-498F-B852-FA33DBCCE5BA}"/>
              </a:ext>
            </a:extLst>
          </p:cNvPr>
          <p:cNvPicPr>
            <a:picLocks noChangeAspect="1"/>
          </p:cNvPicPr>
          <p:nvPr/>
        </p:nvPicPr>
        <p:blipFill>
          <a:blip r:embed="rId2"/>
          <a:stretch>
            <a:fillRect/>
          </a:stretch>
        </p:blipFill>
        <p:spPr>
          <a:xfrm>
            <a:off x="1127329" y="834165"/>
            <a:ext cx="9937341" cy="5189670"/>
          </a:xfrm>
          <a:prstGeom prst="rect">
            <a:avLst/>
          </a:prstGeom>
        </p:spPr>
      </p:pic>
    </p:spTree>
    <p:extLst>
      <p:ext uri="{BB962C8B-B14F-4D97-AF65-F5344CB8AC3E}">
        <p14:creationId xmlns:p14="http://schemas.microsoft.com/office/powerpoint/2010/main" val="141181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D8DAA-5620-4DB0-841E-21C5B9CB7875}"/>
              </a:ext>
            </a:extLst>
          </p:cNvPr>
          <p:cNvPicPr>
            <a:picLocks noChangeAspect="1"/>
          </p:cNvPicPr>
          <p:nvPr/>
        </p:nvPicPr>
        <p:blipFill>
          <a:blip r:embed="rId2"/>
          <a:stretch>
            <a:fillRect/>
          </a:stretch>
        </p:blipFill>
        <p:spPr>
          <a:xfrm>
            <a:off x="167126" y="994199"/>
            <a:ext cx="11857748" cy="4869602"/>
          </a:xfrm>
          <a:prstGeom prst="rect">
            <a:avLst/>
          </a:prstGeom>
        </p:spPr>
      </p:pic>
    </p:spTree>
    <p:extLst>
      <p:ext uri="{BB962C8B-B14F-4D97-AF65-F5344CB8AC3E}">
        <p14:creationId xmlns:p14="http://schemas.microsoft.com/office/powerpoint/2010/main" val="2001659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3ACD03-CBE7-4A7B-9C89-C65A4029A693}"/>
              </a:ext>
            </a:extLst>
          </p:cNvPr>
          <p:cNvPicPr>
            <a:picLocks noChangeAspect="1"/>
          </p:cNvPicPr>
          <p:nvPr/>
        </p:nvPicPr>
        <p:blipFill>
          <a:blip r:embed="rId2"/>
          <a:stretch>
            <a:fillRect/>
          </a:stretch>
        </p:blipFill>
        <p:spPr>
          <a:xfrm>
            <a:off x="2492202" y="701379"/>
            <a:ext cx="7207595" cy="5455242"/>
          </a:xfrm>
          <a:prstGeom prst="rect">
            <a:avLst/>
          </a:prstGeom>
        </p:spPr>
      </p:pic>
      <p:sp>
        <p:nvSpPr>
          <p:cNvPr id="3" name="TextBox 2">
            <a:extLst>
              <a:ext uri="{FF2B5EF4-FFF2-40B4-BE49-F238E27FC236}">
                <a16:creationId xmlns:a16="http://schemas.microsoft.com/office/drawing/2014/main" id="{292E9734-6643-401E-BAC1-7EF8D5DE1C7C}"/>
              </a:ext>
            </a:extLst>
          </p:cNvPr>
          <p:cNvSpPr txBox="1"/>
          <p:nvPr/>
        </p:nvSpPr>
        <p:spPr>
          <a:xfrm>
            <a:off x="10002129" y="4389120"/>
            <a:ext cx="1842868" cy="923330"/>
          </a:xfrm>
          <a:prstGeom prst="rect">
            <a:avLst/>
          </a:prstGeom>
          <a:noFill/>
        </p:spPr>
        <p:txBody>
          <a:bodyPr wrap="square" rtlCol="0">
            <a:spAutoFit/>
          </a:bodyPr>
          <a:lstStyle/>
          <a:p>
            <a:r>
              <a:rPr lang="en-US" dirty="0"/>
              <a:t>Important to Keep In for linear models</a:t>
            </a:r>
          </a:p>
        </p:txBody>
      </p:sp>
      <p:cxnSp>
        <p:nvCxnSpPr>
          <p:cNvPr id="5" name="Straight Arrow Connector 4">
            <a:extLst>
              <a:ext uri="{FF2B5EF4-FFF2-40B4-BE49-F238E27FC236}">
                <a16:creationId xmlns:a16="http://schemas.microsoft.com/office/drawing/2014/main" id="{2F7BF0D2-F346-4C45-9C5A-5A01324CD0D8}"/>
              </a:ext>
            </a:extLst>
          </p:cNvPr>
          <p:cNvCxnSpPr>
            <a:stCxn id="3" idx="1"/>
          </p:cNvCxnSpPr>
          <p:nvPr/>
        </p:nvCxnSpPr>
        <p:spPr>
          <a:xfrm flipH="1">
            <a:off x="8299939" y="4850785"/>
            <a:ext cx="1702190" cy="312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1A9BE7C-E6C3-4D86-ABEA-646D67196886}"/>
              </a:ext>
            </a:extLst>
          </p:cNvPr>
          <p:cNvSpPr txBox="1"/>
          <p:nvPr/>
        </p:nvSpPr>
        <p:spPr>
          <a:xfrm>
            <a:off x="872836" y="152400"/>
            <a:ext cx="8603673" cy="369332"/>
          </a:xfrm>
          <a:prstGeom prst="rect">
            <a:avLst/>
          </a:prstGeom>
          <a:noFill/>
        </p:spPr>
        <p:txBody>
          <a:bodyPr wrap="square" rtlCol="0">
            <a:spAutoFit/>
          </a:bodyPr>
          <a:lstStyle/>
          <a:p>
            <a:pPr algn="ctr"/>
            <a:r>
              <a:rPr lang="en-US" dirty="0"/>
              <a:t>Outliers Should Be Considered When Using Linear Models</a:t>
            </a:r>
          </a:p>
        </p:txBody>
      </p:sp>
    </p:spTree>
    <p:extLst>
      <p:ext uri="{BB962C8B-B14F-4D97-AF65-F5344CB8AC3E}">
        <p14:creationId xmlns:p14="http://schemas.microsoft.com/office/powerpoint/2010/main" val="480194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B76BEF-829D-4C81-B019-2DDB3EC63349}"/>
              </a:ext>
            </a:extLst>
          </p:cNvPr>
          <p:cNvPicPr>
            <a:picLocks noChangeAspect="1"/>
          </p:cNvPicPr>
          <p:nvPr/>
        </p:nvPicPr>
        <p:blipFill>
          <a:blip r:embed="rId2"/>
          <a:stretch>
            <a:fillRect/>
          </a:stretch>
        </p:blipFill>
        <p:spPr>
          <a:xfrm>
            <a:off x="0" y="299874"/>
            <a:ext cx="12192000" cy="6258251"/>
          </a:xfrm>
          <a:prstGeom prst="rect">
            <a:avLst/>
          </a:prstGeom>
        </p:spPr>
      </p:pic>
      <p:sp>
        <p:nvSpPr>
          <p:cNvPr id="5" name="Freeform: Shape 4">
            <a:extLst>
              <a:ext uri="{FF2B5EF4-FFF2-40B4-BE49-F238E27FC236}">
                <a16:creationId xmlns:a16="http://schemas.microsoft.com/office/drawing/2014/main" id="{7CD58849-E061-464A-9CF1-E539A0AC361F}"/>
              </a:ext>
            </a:extLst>
          </p:cNvPr>
          <p:cNvSpPr/>
          <p:nvPr/>
        </p:nvSpPr>
        <p:spPr>
          <a:xfrm>
            <a:off x="2522741" y="411764"/>
            <a:ext cx="1301326" cy="3657609"/>
          </a:xfrm>
          <a:custGeom>
            <a:avLst/>
            <a:gdLst>
              <a:gd name="connsiteX0" fmla="*/ 1282276 w 1301326"/>
              <a:gd name="connsiteY0" fmla="*/ 228609 h 3657609"/>
              <a:gd name="connsiteX1" fmla="*/ 1167976 w 1301326"/>
              <a:gd name="connsiteY1" fmla="*/ 19059 h 3657609"/>
              <a:gd name="connsiteX2" fmla="*/ 1091776 w 1301326"/>
              <a:gd name="connsiteY2" fmla="*/ 9 h 3657609"/>
              <a:gd name="connsiteX3" fmla="*/ 825076 w 1301326"/>
              <a:gd name="connsiteY3" fmla="*/ 19059 h 3657609"/>
              <a:gd name="connsiteX4" fmla="*/ 691726 w 1301326"/>
              <a:gd name="connsiteY4" fmla="*/ 57159 h 3657609"/>
              <a:gd name="connsiteX5" fmla="*/ 577426 w 1301326"/>
              <a:gd name="connsiteY5" fmla="*/ 133359 h 3657609"/>
              <a:gd name="connsiteX6" fmla="*/ 520276 w 1301326"/>
              <a:gd name="connsiteY6" fmla="*/ 171459 h 3657609"/>
              <a:gd name="connsiteX7" fmla="*/ 463126 w 1301326"/>
              <a:gd name="connsiteY7" fmla="*/ 228609 h 3657609"/>
              <a:gd name="connsiteX8" fmla="*/ 405976 w 1301326"/>
              <a:gd name="connsiteY8" fmla="*/ 266709 h 3657609"/>
              <a:gd name="connsiteX9" fmla="*/ 291676 w 1301326"/>
              <a:gd name="connsiteY9" fmla="*/ 361959 h 3657609"/>
              <a:gd name="connsiteX10" fmla="*/ 253576 w 1301326"/>
              <a:gd name="connsiteY10" fmla="*/ 419109 h 3657609"/>
              <a:gd name="connsiteX11" fmla="*/ 196426 w 1301326"/>
              <a:gd name="connsiteY11" fmla="*/ 533409 h 3657609"/>
              <a:gd name="connsiteX12" fmla="*/ 158326 w 1301326"/>
              <a:gd name="connsiteY12" fmla="*/ 666759 h 3657609"/>
              <a:gd name="connsiteX13" fmla="*/ 139276 w 1301326"/>
              <a:gd name="connsiteY13" fmla="*/ 742959 h 3657609"/>
              <a:gd name="connsiteX14" fmla="*/ 120226 w 1301326"/>
              <a:gd name="connsiteY14" fmla="*/ 800109 h 3657609"/>
              <a:gd name="connsiteX15" fmla="*/ 101176 w 1301326"/>
              <a:gd name="connsiteY15" fmla="*/ 895359 h 3657609"/>
              <a:gd name="connsiteX16" fmla="*/ 82126 w 1301326"/>
              <a:gd name="connsiteY16" fmla="*/ 1143009 h 3657609"/>
              <a:gd name="connsiteX17" fmla="*/ 63076 w 1301326"/>
              <a:gd name="connsiteY17" fmla="*/ 1238259 h 3657609"/>
              <a:gd name="connsiteX18" fmla="*/ 24976 w 1301326"/>
              <a:gd name="connsiteY18" fmla="*/ 1847859 h 3657609"/>
              <a:gd name="connsiteX19" fmla="*/ 24976 w 1301326"/>
              <a:gd name="connsiteY19" fmla="*/ 3276609 h 3657609"/>
              <a:gd name="connsiteX20" fmla="*/ 44026 w 1301326"/>
              <a:gd name="connsiteY20" fmla="*/ 3333759 h 3657609"/>
              <a:gd name="connsiteX21" fmla="*/ 63076 w 1301326"/>
              <a:gd name="connsiteY21" fmla="*/ 3448059 h 3657609"/>
              <a:gd name="connsiteX22" fmla="*/ 101176 w 1301326"/>
              <a:gd name="connsiteY22" fmla="*/ 3505209 h 3657609"/>
              <a:gd name="connsiteX23" fmla="*/ 158326 w 1301326"/>
              <a:gd name="connsiteY23" fmla="*/ 3619509 h 3657609"/>
              <a:gd name="connsiteX24" fmla="*/ 215476 w 1301326"/>
              <a:gd name="connsiteY24" fmla="*/ 3657609 h 3657609"/>
              <a:gd name="connsiteX25" fmla="*/ 501226 w 1301326"/>
              <a:gd name="connsiteY25" fmla="*/ 3638559 h 3657609"/>
              <a:gd name="connsiteX26" fmla="*/ 672676 w 1301326"/>
              <a:gd name="connsiteY26" fmla="*/ 3600459 h 3657609"/>
              <a:gd name="connsiteX27" fmla="*/ 729826 w 1301326"/>
              <a:gd name="connsiteY27" fmla="*/ 3562359 h 3657609"/>
              <a:gd name="connsiteX28" fmla="*/ 786976 w 1301326"/>
              <a:gd name="connsiteY28" fmla="*/ 3505209 h 3657609"/>
              <a:gd name="connsiteX29" fmla="*/ 844126 w 1301326"/>
              <a:gd name="connsiteY29" fmla="*/ 3486159 h 3657609"/>
              <a:gd name="connsiteX30" fmla="*/ 958426 w 1301326"/>
              <a:gd name="connsiteY30" fmla="*/ 3429009 h 3657609"/>
              <a:gd name="connsiteX31" fmla="*/ 1034626 w 1301326"/>
              <a:gd name="connsiteY31" fmla="*/ 3371859 h 3657609"/>
              <a:gd name="connsiteX32" fmla="*/ 1148926 w 1301326"/>
              <a:gd name="connsiteY32" fmla="*/ 3333759 h 3657609"/>
              <a:gd name="connsiteX33" fmla="*/ 1225126 w 1301326"/>
              <a:gd name="connsiteY33" fmla="*/ 3162309 h 3657609"/>
              <a:gd name="connsiteX34" fmla="*/ 1244176 w 1301326"/>
              <a:gd name="connsiteY34" fmla="*/ 3105159 h 3657609"/>
              <a:gd name="connsiteX35" fmla="*/ 1263226 w 1301326"/>
              <a:gd name="connsiteY35" fmla="*/ 2857509 h 3657609"/>
              <a:gd name="connsiteX36" fmla="*/ 1282276 w 1301326"/>
              <a:gd name="connsiteY36" fmla="*/ 2571759 h 3657609"/>
              <a:gd name="connsiteX37" fmla="*/ 1301326 w 1301326"/>
              <a:gd name="connsiteY37" fmla="*/ 2400309 h 3657609"/>
              <a:gd name="connsiteX38" fmla="*/ 1282276 w 1301326"/>
              <a:gd name="connsiteY38" fmla="*/ 1733559 h 3657609"/>
              <a:gd name="connsiteX39" fmla="*/ 1263226 w 1301326"/>
              <a:gd name="connsiteY39" fmla="*/ 1524009 h 3657609"/>
              <a:gd name="connsiteX40" fmla="*/ 1244176 w 1301326"/>
              <a:gd name="connsiteY40" fmla="*/ 1428759 h 3657609"/>
              <a:gd name="connsiteX41" fmla="*/ 1206076 w 1301326"/>
              <a:gd name="connsiteY41" fmla="*/ 1295409 h 3657609"/>
              <a:gd name="connsiteX42" fmla="*/ 1167976 w 1301326"/>
              <a:gd name="connsiteY42" fmla="*/ 1009659 h 3657609"/>
              <a:gd name="connsiteX43" fmla="*/ 1148926 w 1301326"/>
              <a:gd name="connsiteY43" fmla="*/ 209559 h 3657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01326" h="3657609">
                <a:moveTo>
                  <a:pt x="1282276" y="228609"/>
                </a:moveTo>
                <a:cubicBezTo>
                  <a:pt x="1244176" y="158759"/>
                  <a:pt x="1218912" y="80183"/>
                  <a:pt x="1167976" y="19059"/>
                </a:cubicBezTo>
                <a:cubicBezTo>
                  <a:pt x="1151215" y="-1054"/>
                  <a:pt x="1117958" y="9"/>
                  <a:pt x="1091776" y="9"/>
                </a:cubicBezTo>
                <a:cubicBezTo>
                  <a:pt x="1002650" y="9"/>
                  <a:pt x="913976" y="12709"/>
                  <a:pt x="825076" y="19059"/>
                </a:cubicBezTo>
                <a:cubicBezTo>
                  <a:pt x="807140" y="23543"/>
                  <a:pt x="714086" y="44737"/>
                  <a:pt x="691726" y="57159"/>
                </a:cubicBezTo>
                <a:cubicBezTo>
                  <a:pt x="651698" y="79397"/>
                  <a:pt x="615526" y="107959"/>
                  <a:pt x="577426" y="133359"/>
                </a:cubicBezTo>
                <a:cubicBezTo>
                  <a:pt x="558376" y="146059"/>
                  <a:pt x="536465" y="155270"/>
                  <a:pt x="520276" y="171459"/>
                </a:cubicBezTo>
                <a:cubicBezTo>
                  <a:pt x="501226" y="190509"/>
                  <a:pt x="483822" y="211362"/>
                  <a:pt x="463126" y="228609"/>
                </a:cubicBezTo>
                <a:cubicBezTo>
                  <a:pt x="445537" y="243266"/>
                  <a:pt x="423565" y="252052"/>
                  <a:pt x="405976" y="266709"/>
                </a:cubicBezTo>
                <a:cubicBezTo>
                  <a:pt x="259297" y="388941"/>
                  <a:pt x="433569" y="267364"/>
                  <a:pt x="291676" y="361959"/>
                </a:cubicBezTo>
                <a:cubicBezTo>
                  <a:pt x="278976" y="381009"/>
                  <a:pt x="263815" y="398631"/>
                  <a:pt x="253576" y="419109"/>
                </a:cubicBezTo>
                <a:cubicBezTo>
                  <a:pt x="174706" y="576850"/>
                  <a:pt x="305615" y="369625"/>
                  <a:pt x="196426" y="533409"/>
                </a:cubicBezTo>
                <a:cubicBezTo>
                  <a:pt x="136873" y="771623"/>
                  <a:pt x="212985" y="475453"/>
                  <a:pt x="158326" y="666759"/>
                </a:cubicBezTo>
                <a:cubicBezTo>
                  <a:pt x="151133" y="691933"/>
                  <a:pt x="146469" y="717785"/>
                  <a:pt x="139276" y="742959"/>
                </a:cubicBezTo>
                <a:cubicBezTo>
                  <a:pt x="133759" y="762267"/>
                  <a:pt x="125096" y="780628"/>
                  <a:pt x="120226" y="800109"/>
                </a:cubicBezTo>
                <a:cubicBezTo>
                  <a:pt x="112373" y="831521"/>
                  <a:pt x="107526" y="863609"/>
                  <a:pt x="101176" y="895359"/>
                </a:cubicBezTo>
                <a:cubicBezTo>
                  <a:pt x="94826" y="977909"/>
                  <a:pt x="91269" y="1060722"/>
                  <a:pt x="82126" y="1143009"/>
                </a:cubicBezTo>
                <a:cubicBezTo>
                  <a:pt x="78550" y="1175190"/>
                  <a:pt x="65035" y="1205940"/>
                  <a:pt x="63076" y="1238259"/>
                </a:cubicBezTo>
                <a:cubicBezTo>
                  <a:pt x="24706" y="1871367"/>
                  <a:pt x="89882" y="1588235"/>
                  <a:pt x="24976" y="1847859"/>
                </a:cubicBezTo>
                <a:cubicBezTo>
                  <a:pt x="-8831" y="2490185"/>
                  <a:pt x="-7818" y="2309172"/>
                  <a:pt x="24976" y="3276609"/>
                </a:cubicBezTo>
                <a:cubicBezTo>
                  <a:pt x="25656" y="3296678"/>
                  <a:pt x="39670" y="3314157"/>
                  <a:pt x="44026" y="3333759"/>
                </a:cubicBezTo>
                <a:cubicBezTo>
                  <a:pt x="52405" y="3371465"/>
                  <a:pt x="50862" y="3411416"/>
                  <a:pt x="63076" y="3448059"/>
                </a:cubicBezTo>
                <a:cubicBezTo>
                  <a:pt x="70316" y="3469779"/>
                  <a:pt x="90937" y="3484731"/>
                  <a:pt x="101176" y="3505209"/>
                </a:cubicBezTo>
                <a:cubicBezTo>
                  <a:pt x="132164" y="3567184"/>
                  <a:pt x="103731" y="3564914"/>
                  <a:pt x="158326" y="3619509"/>
                </a:cubicBezTo>
                <a:cubicBezTo>
                  <a:pt x="174515" y="3635698"/>
                  <a:pt x="196426" y="3644909"/>
                  <a:pt x="215476" y="3657609"/>
                </a:cubicBezTo>
                <a:cubicBezTo>
                  <a:pt x="310726" y="3651259"/>
                  <a:pt x="406238" y="3648058"/>
                  <a:pt x="501226" y="3638559"/>
                </a:cubicBezTo>
                <a:cubicBezTo>
                  <a:pt x="541534" y="3634528"/>
                  <a:pt x="630250" y="3611065"/>
                  <a:pt x="672676" y="3600459"/>
                </a:cubicBezTo>
                <a:cubicBezTo>
                  <a:pt x="691726" y="3587759"/>
                  <a:pt x="712237" y="3577016"/>
                  <a:pt x="729826" y="3562359"/>
                </a:cubicBezTo>
                <a:cubicBezTo>
                  <a:pt x="750522" y="3545112"/>
                  <a:pt x="764560" y="3520153"/>
                  <a:pt x="786976" y="3505209"/>
                </a:cubicBezTo>
                <a:cubicBezTo>
                  <a:pt x="803684" y="3494070"/>
                  <a:pt x="826165" y="3495139"/>
                  <a:pt x="844126" y="3486159"/>
                </a:cubicBezTo>
                <a:cubicBezTo>
                  <a:pt x="991842" y="3412301"/>
                  <a:pt x="814778" y="3476892"/>
                  <a:pt x="958426" y="3429009"/>
                </a:cubicBezTo>
                <a:cubicBezTo>
                  <a:pt x="983826" y="3409959"/>
                  <a:pt x="1006228" y="3386058"/>
                  <a:pt x="1034626" y="3371859"/>
                </a:cubicBezTo>
                <a:cubicBezTo>
                  <a:pt x="1070547" y="3353898"/>
                  <a:pt x="1148926" y="3333759"/>
                  <a:pt x="1148926" y="3333759"/>
                </a:cubicBezTo>
                <a:cubicBezTo>
                  <a:pt x="1209303" y="3243193"/>
                  <a:pt x="1179786" y="3298329"/>
                  <a:pt x="1225126" y="3162309"/>
                </a:cubicBezTo>
                <a:lnTo>
                  <a:pt x="1244176" y="3105159"/>
                </a:lnTo>
                <a:cubicBezTo>
                  <a:pt x="1250526" y="3022609"/>
                  <a:pt x="1257327" y="2940092"/>
                  <a:pt x="1263226" y="2857509"/>
                </a:cubicBezTo>
                <a:cubicBezTo>
                  <a:pt x="1270027" y="2762290"/>
                  <a:pt x="1274348" y="2666891"/>
                  <a:pt x="1282276" y="2571759"/>
                </a:cubicBezTo>
                <a:cubicBezTo>
                  <a:pt x="1287051" y="2514456"/>
                  <a:pt x="1294976" y="2457459"/>
                  <a:pt x="1301326" y="2400309"/>
                </a:cubicBezTo>
                <a:cubicBezTo>
                  <a:pt x="1294976" y="2178059"/>
                  <a:pt x="1291934" y="1955690"/>
                  <a:pt x="1282276" y="1733559"/>
                </a:cubicBezTo>
                <a:cubicBezTo>
                  <a:pt x="1279229" y="1663487"/>
                  <a:pt x="1271926" y="1593605"/>
                  <a:pt x="1263226" y="1524009"/>
                </a:cubicBezTo>
                <a:cubicBezTo>
                  <a:pt x="1259210" y="1491880"/>
                  <a:pt x="1251200" y="1460367"/>
                  <a:pt x="1244176" y="1428759"/>
                </a:cubicBezTo>
                <a:cubicBezTo>
                  <a:pt x="1228229" y="1356998"/>
                  <a:pt x="1227290" y="1359051"/>
                  <a:pt x="1206076" y="1295409"/>
                </a:cubicBezTo>
                <a:cubicBezTo>
                  <a:pt x="1198499" y="1242373"/>
                  <a:pt x="1171259" y="1057256"/>
                  <a:pt x="1167976" y="1009659"/>
                </a:cubicBezTo>
                <a:cubicBezTo>
                  <a:pt x="1142583" y="641463"/>
                  <a:pt x="1148926" y="578244"/>
                  <a:pt x="1148926" y="209559"/>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94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510F12-AC3A-4994-A0BB-3C2350AD23DF}"/>
              </a:ext>
            </a:extLst>
          </p:cNvPr>
          <p:cNvPicPr>
            <a:picLocks noChangeAspect="1"/>
          </p:cNvPicPr>
          <p:nvPr/>
        </p:nvPicPr>
        <p:blipFill>
          <a:blip r:embed="rId2"/>
          <a:stretch>
            <a:fillRect/>
          </a:stretch>
        </p:blipFill>
        <p:spPr>
          <a:xfrm>
            <a:off x="0" y="279839"/>
            <a:ext cx="12192000" cy="6298321"/>
          </a:xfrm>
          <a:prstGeom prst="rect">
            <a:avLst/>
          </a:prstGeom>
        </p:spPr>
      </p:pic>
      <p:sp>
        <p:nvSpPr>
          <p:cNvPr id="5" name="Freeform: Shape 4">
            <a:extLst>
              <a:ext uri="{FF2B5EF4-FFF2-40B4-BE49-F238E27FC236}">
                <a16:creationId xmlns:a16="http://schemas.microsoft.com/office/drawing/2014/main" id="{4AEEF214-D612-4D62-A87E-32FB1DBF8512}"/>
              </a:ext>
            </a:extLst>
          </p:cNvPr>
          <p:cNvSpPr/>
          <p:nvPr/>
        </p:nvSpPr>
        <p:spPr>
          <a:xfrm>
            <a:off x="3854548" y="1237957"/>
            <a:ext cx="1182309" cy="844061"/>
          </a:xfrm>
          <a:custGeom>
            <a:avLst/>
            <a:gdLst>
              <a:gd name="connsiteX0" fmla="*/ 1153550 w 1182309"/>
              <a:gd name="connsiteY0" fmla="*/ 42203 h 844061"/>
              <a:gd name="connsiteX1" fmla="*/ 661181 w 1182309"/>
              <a:gd name="connsiteY1" fmla="*/ 14068 h 844061"/>
              <a:gd name="connsiteX2" fmla="*/ 618978 w 1182309"/>
              <a:gd name="connsiteY2" fmla="*/ 0 h 844061"/>
              <a:gd name="connsiteX3" fmla="*/ 239150 w 1182309"/>
              <a:gd name="connsiteY3" fmla="*/ 14068 h 844061"/>
              <a:gd name="connsiteX4" fmla="*/ 196947 w 1182309"/>
              <a:gd name="connsiteY4" fmla="*/ 28135 h 844061"/>
              <a:gd name="connsiteX5" fmla="*/ 154744 w 1182309"/>
              <a:gd name="connsiteY5" fmla="*/ 70338 h 844061"/>
              <a:gd name="connsiteX6" fmla="*/ 112541 w 1182309"/>
              <a:gd name="connsiteY6" fmla="*/ 98474 h 844061"/>
              <a:gd name="connsiteX7" fmla="*/ 28135 w 1182309"/>
              <a:gd name="connsiteY7" fmla="*/ 267286 h 844061"/>
              <a:gd name="connsiteX8" fmla="*/ 14067 w 1182309"/>
              <a:gd name="connsiteY8" fmla="*/ 309489 h 844061"/>
              <a:gd name="connsiteX9" fmla="*/ 0 w 1182309"/>
              <a:gd name="connsiteY9" fmla="*/ 351692 h 844061"/>
              <a:gd name="connsiteX10" fmla="*/ 14067 w 1182309"/>
              <a:gd name="connsiteY10" fmla="*/ 576775 h 844061"/>
              <a:gd name="connsiteX11" fmla="*/ 56270 w 1182309"/>
              <a:gd name="connsiteY11" fmla="*/ 745588 h 844061"/>
              <a:gd name="connsiteX12" fmla="*/ 154744 w 1182309"/>
              <a:gd name="connsiteY12" fmla="*/ 801858 h 844061"/>
              <a:gd name="connsiteX13" fmla="*/ 253218 w 1182309"/>
              <a:gd name="connsiteY13" fmla="*/ 829994 h 844061"/>
              <a:gd name="connsiteX14" fmla="*/ 295421 w 1182309"/>
              <a:gd name="connsiteY14" fmla="*/ 844061 h 844061"/>
              <a:gd name="connsiteX15" fmla="*/ 633046 w 1182309"/>
              <a:gd name="connsiteY15" fmla="*/ 829994 h 844061"/>
              <a:gd name="connsiteX16" fmla="*/ 703384 w 1182309"/>
              <a:gd name="connsiteY16" fmla="*/ 815926 h 844061"/>
              <a:gd name="connsiteX17" fmla="*/ 801858 w 1182309"/>
              <a:gd name="connsiteY17" fmla="*/ 787791 h 844061"/>
              <a:gd name="connsiteX18" fmla="*/ 829994 w 1182309"/>
              <a:gd name="connsiteY18" fmla="*/ 759655 h 844061"/>
              <a:gd name="connsiteX19" fmla="*/ 914400 w 1182309"/>
              <a:gd name="connsiteY19" fmla="*/ 731520 h 844061"/>
              <a:gd name="connsiteX20" fmla="*/ 956603 w 1182309"/>
              <a:gd name="connsiteY20" fmla="*/ 717452 h 844061"/>
              <a:gd name="connsiteX21" fmla="*/ 1055077 w 1182309"/>
              <a:gd name="connsiteY21" fmla="*/ 633046 h 844061"/>
              <a:gd name="connsiteX22" fmla="*/ 1083212 w 1182309"/>
              <a:gd name="connsiteY22" fmla="*/ 590843 h 844061"/>
              <a:gd name="connsiteX23" fmla="*/ 1125415 w 1182309"/>
              <a:gd name="connsiteY23" fmla="*/ 562708 h 844061"/>
              <a:gd name="connsiteX24" fmla="*/ 1153550 w 1182309"/>
              <a:gd name="connsiteY24" fmla="*/ 534572 h 844061"/>
              <a:gd name="connsiteX25" fmla="*/ 1167618 w 1182309"/>
              <a:gd name="connsiteY25" fmla="*/ 478301 h 844061"/>
              <a:gd name="connsiteX26" fmla="*/ 1181686 w 1182309"/>
              <a:gd name="connsiteY26" fmla="*/ 18288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82309" h="844061">
                <a:moveTo>
                  <a:pt x="1153550" y="42203"/>
                </a:moveTo>
                <a:cubicBezTo>
                  <a:pt x="1041517" y="38202"/>
                  <a:pt x="810218" y="43875"/>
                  <a:pt x="661181" y="14068"/>
                </a:cubicBezTo>
                <a:cubicBezTo>
                  <a:pt x="646640" y="11160"/>
                  <a:pt x="633046" y="4689"/>
                  <a:pt x="618978" y="0"/>
                </a:cubicBezTo>
                <a:cubicBezTo>
                  <a:pt x="492369" y="4689"/>
                  <a:pt x="365566" y="5640"/>
                  <a:pt x="239150" y="14068"/>
                </a:cubicBezTo>
                <a:cubicBezTo>
                  <a:pt x="224354" y="15054"/>
                  <a:pt x="209285" y="19910"/>
                  <a:pt x="196947" y="28135"/>
                </a:cubicBezTo>
                <a:cubicBezTo>
                  <a:pt x="180394" y="39170"/>
                  <a:pt x="170027" y="57602"/>
                  <a:pt x="154744" y="70338"/>
                </a:cubicBezTo>
                <a:cubicBezTo>
                  <a:pt x="141755" y="81162"/>
                  <a:pt x="126609" y="89095"/>
                  <a:pt x="112541" y="98474"/>
                </a:cubicBezTo>
                <a:cubicBezTo>
                  <a:pt x="39818" y="207558"/>
                  <a:pt x="66964" y="150799"/>
                  <a:pt x="28135" y="267286"/>
                </a:cubicBezTo>
                <a:lnTo>
                  <a:pt x="14067" y="309489"/>
                </a:lnTo>
                <a:lnTo>
                  <a:pt x="0" y="351692"/>
                </a:lnTo>
                <a:cubicBezTo>
                  <a:pt x="4689" y="426720"/>
                  <a:pt x="7261" y="501910"/>
                  <a:pt x="14067" y="576775"/>
                </a:cubicBezTo>
                <a:cubicBezTo>
                  <a:pt x="15775" y="595562"/>
                  <a:pt x="37036" y="732766"/>
                  <a:pt x="56270" y="745588"/>
                </a:cubicBezTo>
                <a:cubicBezTo>
                  <a:pt x="98654" y="773843"/>
                  <a:pt x="104771" y="780441"/>
                  <a:pt x="154744" y="801858"/>
                </a:cubicBezTo>
                <a:cubicBezTo>
                  <a:pt x="188474" y="816314"/>
                  <a:pt x="217524" y="819796"/>
                  <a:pt x="253218" y="829994"/>
                </a:cubicBezTo>
                <a:cubicBezTo>
                  <a:pt x="267476" y="834068"/>
                  <a:pt x="281353" y="839372"/>
                  <a:pt x="295421" y="844061"/>
                </a:cubicBezTo>
                <a:cubicBezTo>
                  <a:pt x="407963" y="839372"/>
                  <a:pt x="520674" y="837744"/>
                  <a:pt x="633046" y="829994"/>
                </a:cubicBezTo>
                <a:cubicBezTo>
                  <a:pt x="656900" y="828349"/>
                  <a:pt x="680043" y="821113"/>
                  <a:pt x="703384" y="815926"/>
                </a:cubicBezTo>
                <a:cubicBezTo>
                  <a:pt x="756374" y="804150"/>
                  <a:pt x="754863" y="803455"/>
                  <a:pt x="801858" y="787791"/>
                </a:cubicBezTo>
                <a:cubicBezTo>
                  <a:pt x="811237" y="778412"/>
                  <a:pt x="818131" y="765587"/>
                  <a:pt x="829994" y="759655"/>
                </a:cubicBezTo>
                <a:cubicBezTo>
                  <a:pt x="856520" y="746392"/>
                  <a:pt x="886265" y="740898"/>
                  <a:pt x="914400" y="731520"/>
                </a:cubicBezTo>
                <a:cubicBezTo>
                  <a:pt x="928468" y="726831"/>
                  <a:pt x="944265" y="725677"/>
                  <a:pt x="956603" y="717452"/>
                </a:cubicBezTo>
                <a:cubicBezTo>
                  <a:pt x="994786" y="691997"/>
                  <a:pt x="1027787" y="673982"/>
                  <a:pt x="1055077" y="633046"/>
                </a:cubicBezTo>
                <a:cubicBezTo>
                  <a:pt x="1064455" y="618978"/>
                  <a:pt x="1071257" y="602798"/>
                  <a:pt x="1083212" y="590843"/>
                </a:cubicBezTo>
                <a:cubicBezTo>
                  <a:pt x="1095167" y="578888"/>
                  <a:pt x="1112213" y="573270"/>
                  <a:pt x="1125415" y="562708"/>
                </a:cubicBezTo>
                <a:cubicBezTo>
                  <a:pt x="1135772" y="554422"/>
                  <a:pt x="1144172" y="543951"/>
                  <a:pt x="1153550" y="534572"/>
                </a:cubicBezTo>
                <a:cubicBezTo>
                  <a:pt x="1158239" y="515815"/>
                  <a:pt x="1164884" y="497441"/>
                  <a:pt x="1167618" y="478301"/>
                </a:cubicBezTo>
                <a:cubicBezTo>
                  <a:pt x="1186819" y="343899"/>
                  <a:pt x="1181686" y="321705"/>
                  <a:pt x="1181686" y="18288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7CDA4FC1-ECA5-4C82-B2A4-9D083562BD34}"/>
              </a:ext>
            </a:extLst>
          </p:cNvPr>
          <p:cNvSpPr/>
          <p:nvPr/>
        </p:nvSpPr>
        <p:spPr>
          <a:xfrm>
            <a:off x="9467557" y="928468"/>
            <a:ext cx="2614873" cy="3854547"/>
          </a:xfrm>
          <a:custGeom>
            <a:avLst/>
            <a:gdLst>
              <a:gd name="connsiteX0" fmla="*/ 253218 w 2614873"/>
              <a:gd name="connsiteY0" fmla="*/ 42203 h 3854547"/>
              <a:gd name="connsiteX1" fmla="*/ 182880 w 2614873"/>
              <a:gd name="connsiteY1" fmla="*/ 98474 h 3854547"/>
              <a:gd name="connsiteX2" fmla="*/ 140677 w 2614873"/>
              <a:gd name="connsiteY2" fmla="*/ 253218 h 3854547"/>
              <a:gd name="connsiteX3" fmla="*/ 154745 w 2614873"/>
              <a:gd name="connsiteY3" fmla="*/ 407963 h 3854547"/>
              <a:gd name="connsiteX4" fmla="*/ 168812 w 2614873"/>
              <a:gd name="connsiteY4" fmla="*/ 450166 h 3854547"/>
              <a:gd name="connsiteX5" fmla="*/ 225083 w 2614873"/>
              <a:gd name="connsiteY5" fmla="*/ 506437 h 3854547"/>
              <a:gd name="connsiteX6" fmla="*/ 267286 w 2614873"/>
              <a:gd name="connsiteY6" fmla="*/ 520504 h 3854547"/>
              <a:gd name="connsiteX7" fmla="*/ 379828 w 2614873"/>
              <a:gd name="connsiteY7" fmla="*/ 576775 h 3854547"/>
              <a:gd name="connsiteX8" fmla="*/ 464234 w 2614873"/>
              <a:gd name="connsiteY8" fmla="*/ 604910 h 3854547"/>
              <a:gd name="connsiteX9" fmla="*/ 576775 w 2614873"/>
              <a:gd name="connsiteY9" fmla="*/ 633046 h 3854547"/>
              <a:gd name="connsiteX10" fmla="*/ 661181 w 2614873"/>
              <a:gd name="connsiteY10" fmla="*/ 661181 h 3854547"/>
              <a:gd name="connsiteX11" fmla="*/ 703385 w 2614873"/>
              <a:gd name="connsiteY11" fmla="*/ 675249 h 3854547"/>
              <a:gd name="connsiteX12" fmla="*/ 745588 w 2614873"/>
              <a:gd name="connsiteY12" fmla="*/ 717452 h 3854547"/>
              <a:gd name="connsiteX13" fmla="*/ 829994 w 2614873"/>
              <a:gd name="connsiteY13" fmla="*/ 759655 h 3854547"/>
              <a:gd name="connsiteX14" fmla="*/ 872197 w 2614873"/>
              <a:gd name="connsiteY14" fmla="*/ 801858 h 3854547"/>
              <a:gd name="connsiteX15" fmla="*/ 956603 w 2614873"/>
              <a:gd name="connsiteY15" fmla="*/ 844061 h 3854547"/>
              <a:gd name="connsiteX16" fmla="*/ 984738 w 2614873"/>
              <a:gd name="connsiteY16" fmla="*/ 886264 h 3854547"/>
              <a:gd name="connsiteX17" fmla="*/ 1041009 w 2614873"/>
              <a:gd name="connsiteY17" fmla="*/ 900332 h 3854547"/>
              <a:gd name="connsiteX18" fmla="*/ 1083212 w 2614873"/>
              <a:gd name="connsiteY18" fmla="*/ 928467 h 3854547"/>
              <a:gd name="connsiteX19" fmla="*/ 1111348 w 2614873"/>
              <a:gd name="connsiteY19" fmla="*/ 956603 h 3854547"/>
              <a:gd name="connsiteX20" fmla="*/ 1153551 w 2614873"/>
              <a:gd name="connsiteY20" fmla="*/ 984738 h 3854547"/>
              <a:gd name="connsiteX21" fmla="*/ 1223889 w 2614873"/>
              <a:gd name="connsiteY21" fmla="*/ 1041009 h 3854547"/>
              <a:gd name="connsiteX22" fmla="*/ 1266092 w 2614873"/>
              <a:gd name="connsiteY22" fmla="*/ 1055077 h 3854547"/>
              <a:gd name="connsiteX23" fmla="*/ 1336431 w 2614873"/>
              <a:gd name="connsiteY23" fmla="*/ 1125415 h 3854547"/>
              <a:gd name="connsiteX24" fmla="*/ 1477108 w 2614873"/>
              <a:gd name="connsiteY24" fmla="*/ 1223889 h 3854547"/>
              <a:gd name="connsiteX25" fmla="*/ 1519311 w 2614873"/>
              <a:gd name="connsiteY25" fmla="*/ 1252024 h 3854547"/>
              <a:gd name="connsiteX26" fmla="*/ 1603717 w 2614873"/>
              <a:gd name="connsiteY26" fmla="*/ 1294227 h 3854547"/>
              <a:gd name="connsiteX27" fmla="*/ 1674055 w 2614873"/>
              <a:gd name="connsiteY27" fmla="*/ 1378634 h 3854547"/>
              <a:gd name="connsiteX28" fmla="*/ 1716258 w 2614873"/>
              <a:gd name="connsiteY28" fmla="*/ 1406769 h 3854547"/>
              <a:gd name="connsiteX29" fmla="*/ 1758461 w 2614873"/>
              <a:gd name="connsiteY29" fmla="*/ 1491175 h 3854547"/>
              <a:gd name="connsiteX30" fmla="*/ 1800665 w 2614873"/>
              <a:gd name="connsiteY30" fmla="*/ 1575581 h 3854547"/>
              <a:gd name="connsiteX31" fmla="*/ 1856935 w 2614873"/>
              <a:gd name="connsiteY31" fmla="*/ 1772529 h 3854547"/>
              <a:gd name="connsiteX32" fmla="*/ 1885071 w 2614873"/>
              <a:gd name="connsiteY32" fmla="*/ 1885070 h 3854547"/>
              <a:gd name="connsiteX33" fmla="*/ 1885071 w 2614873"/>
              <a:gd name="connsiteY33" fmla="*/ 2222695 h 3854547"/>
              <a:gd name="connsiteX34" fmla="*/ 1856935 w 2614873"/>
              <a:gd name="connsiteY34" fmla="*/ 2307101 h 3854547"/>
              <a:gd name="connsiteX35" fmla="*/ 1828800 w 2614873"/>
              <a:gd name="connsiteY35" fmla="*/ 2447778 h 3854547"/>
              <a:gd name="connsiteX36" fmla="*/ 1800665 w 2614873"/>
              <a:gd name="connsiteY36" fmla="*/ 2504049 h 3854547"/>
              <a:gd name="connsiteX37" fmla="*/ 1786597 w 2614873"/>
              <a:gd name="connsiteY37" fmla="*/ 2546252 h 3854547"/>
              <a:gd name="connsiteX38" fmla="*/ 1758461 w 2614873"/>
              <a:gd name="connsiteY38" fmla="*/ 2588455 h 3854547"/>
              <a:gd name="connsiteX39" fmla="*/ 1716258 w 2614873"/>
              <a:gd name="connsiteY39" fmla="*/ 2672861 h 3854547"/>
              <a:gd name="connsiteX40" fmla="*/ 1702191 w 2614873"/>
              <a:gd name="connsiteY40" fmla="*/ 2715064 h 3854547"/>
              <a:gd name="connsiteX41" fmla="*/ 1674055 w 2614873"/>
              <a:gd name="connsiteY41" fmla="*/ 2743200 h 3854547"/>
              <a:gd name="connsiteX42" fmla="*/ 1631852 w 2614873"/>
              <a:gd name="connsiteY42" fmla="*/ 2799470 h 3854547"/>
              <a:gd name="connsiteX43" fmla="*/ 1561514 w 2614873"/>
              <a:gd name="connsiteY43" fmla="*/ 2869809 h 3854547"/>
              <a:gd name="connsiteX44" fmla="*/ 1491175 w 2614873"/>
              <a:gd name="connsiteY44" fmla="*/ 2940147 h 3854547"/>
              <a:gd name="connsiteX45" fmla="*/ 1477108 w 2614873"/>
              <a:gd name="connsiteY45" fmla="*/ 2982350 h 3854547"/>
              <a:gd name="connsiteX46" fmla="*/ 1350498 w 2614873"/>
              <a:gd name="connsiteY46" fmla="*/ 3094892 h 3854547"/>
              <a:gd name="connsiteX47" fmla="*/ 1237957 w 2614873"/>
              <a:gd name="connsiteY47" fmla="*/ 3207434 h 3854547"/>
              <a:gd name="connsiteX48" fmla="*/ 1153551 w 2614873"/>
              <a:gd name="connsiteY48" fmla="*/ 3277772 h 3854547"/>
              <a:gd name="connsiteX49" fmla="*/ 1111348 w 2614873"/>
              <a:gd name="connsiteY49" fmla="*/ 3291840 h 3854547"/>
              <a:gd name="connsiteX50" fmla="*/ 1026941 w 2614873"/>
              <a:gd name="connsiteY50" fmla="*/ 3334043 h 3854547"/>
              <a:gd name="connsiteX51" fmla="*/ 984738 w 2614873"/>
              <a:gd name="connsiteY51" fmla="*/ 3362178 h 3854547"/>
              <a:gd name="connsiteX52" fmla="*/ 900332 w 2614873"/>
              <a:gd name="connsiteY52" fmla="*/ 3390314 h 3854547"/>
              <a:gd name="connsiteX53" fmla="*/ 773723 w 2614873"/>
              <a:gd name="connsiteY53" fmla="*/ 3432517 h 3854547"/>
              <a:gd name="connsiteX54" fmla="*/ 731520 w 2614873"/>
              <a:gd name="connsiteY54" fmla="*/ 3446584 h 3854547"/>
              <a:gd name="connsiteX55" fmla="*/ 618978 w 2614873"/>
              <a:gd name="connsiteY55" fmla="*/ 3460652 h 3854547"/>
              <a:gd name="connsiteX56" fmla="*/ 492369 w 2614873"/>
              <a:gd name="connsiteY56" fmla="*/ 3488787 h 3854547"/>
              <a:gd name="connsiteX57" fmla="*/ 309489 w 2614873"/>
              <a:gd name="connsiteY57" fmla="*/ 3502855 h 3854547"/>
              <a:gd name="connsiteX58" fmla="*/ 225083 w 2614873"/>
              <a:gd name="connsiteY58" fmla="*/ 3516923 h 3854547"/>
              <a:gd name="connsiteX59" fmla="*/ 140677 w 2614873"/>
              <a:gd name="connsiteY59" fmla="*/ 3545058 h 3854547"/>
              <a:gd name="connsiteX60" fmla="*/ 70338 w 2614873"/>
              <a:gd name="connsiteY60" fmla="*/ 3587261 h 3854547"/>
              <a:gd name="connsiteX61" fmla="*/ 42203 w 2614873"/>
              <a:gd name="connsiteY61" fmla="*/ 3615397 h 3854547"/>
              <a:gd name="connsiteX62" fmla="*/ 14068 w 2614873"/>
              <a:gd name="connsiteY62" fmla="*/ 3699803 h 3854547"/>
              <a:gd name="connsiteX63" fmla="*/ 0 w 2614873"/>
              <a:gd name="connsiteY63" fmla="*/ 3742006 h 3854547"/>
              <a:gd name="connsiteX64" fmla="*/ 14068 w 2614873"/>
              <a:gd name="connsiteY64" fmla="*/ 3798277 h 3854547"/>
              <a:gd name="connsiteX65" fmla="*/ 56271 w 2614873"/>
              <a:gd name="connsiteY65" fmla="*/ 3812344 h 3854547"/>
              <a:gd name="connsiteX66" fmla="*/ 112541 w 2614873"/>
              <a:gd name="connsiteY66" fmla="*/ 3826412 h 3854547"/>
              <a:gd name="connsiteX67" fmla="*/ 422031 w 2614873"/>
              <a:gd name="connsiteY67" fmla="*/ 3854547 h 3854547"/>
              <a:gd name="connsiteX68" fmla="*/ 717452 w 2614873"/>
              <a:gd name="connsiteY68" fmla="*/ 3840480 h 3854547"/>
              <a:gd name="connsiteX69" fmla="*/ 801858 w 2614873"/>
              <a:gd name="connsiteY69" fmla="*/ 3826412 h 3854547"/>
              <a:gd name="connsiteX70" fmla="*/ 844061 w 2614873"/>
              <a:gd name="connsiteY70" fmla="*/ 3812344 h 3854547"/>
              <a:gd name="connsiteX71" fmla="*/ 1026941 w 2614873"/>
              <a:gd name="connsiteY71" fmla="*/ 3798277 h 3854547"/>
              <a:gd name="connsiteX72" fmla="*/ 1195754 w 2614873"/>
              <a:gd name="connsiteY72" fmla="*/ 3770141 h 3854547"/>
              <a:gd name="connsiteX73" fmla="*/ 1336431 w 2614873"/>
              <a:gd name="connsiteY73" fmla="*/ 3727938 h 3854547"/>
              <a:gd name="connsiteX74" fmla="*/ 1406769 w 2614873"/>
              <a:gd name="connsiteY74" fmla="*/ 3699803 h 3854547"/>
              <a:gd name="connsiteX75" fmla="*/ 1477108 w 2614873"/>
              <a:gd name="connsiteY75" fmla="*/ 3685735 h 3854547"/>
              <a:gd name="connsiteX76" fmla="*/ 1561514 w 2614873"/>
              <a:gd name="connsiteY76" fmla="*/ 3657600 h 3854547"/>
              <a:gd name="connsiteX77" fmla="*/ 1603717 w 2614873"/>
              <a:gd name="connsiteY77" fmla="*/ 3643532 h 3854547"/>
              <a:gd name="connsiteX78" fmla="*/ 1730326 w 2614873"/>
              <a:gd name="connsiteY78" fmla="*/ 3545058 h 3854547"/>
              <a:gd name="connsiteX79" fmla="*/ 1800665 w 2614873"/>
              <a:gd name="connsiteY79" fmla="*/ 3488787 h 3854547"/>
              <a:gd name="connsiteX80" fmla="*/ 1842868 w 2614873"/>
              <a:gd name="connsiteY80" fmla="*/ 3404381 h 3854547"/>
              <a:gd name="connsiteX81" fmla="*/ 1856935 w 2614873"/>
              <a:gd name="connsiteY81" fmla="*/ 3362178 h 3854547"/>
              <a:gd name="connsiteX82" fmla="*/ 1885071 w 2614873"/>
              <a:gd name="connsiteY82" fmla="*/ 3319975 h 3854547"/>
              <a:gd name="connsiteX83" fmla="*/ 1913206 w 2614873"/>
              <a:gd name="connsiteY83" fmla="*/ 3221501 h 3854547"/>
              <a:gd name="connsiteX84" fmla="*/ 1969477 w 2614873"/>
              <a:gd name="connsiteY84" fmla="*/ 3137095 h 3854547"/>
              <a:gd name="connsiteX85" fmla="*/ 1997612 w 2614873"/>
              <a:gd name="connsiteY85" fmla="*/ 3094892 h 3854547"/>
              <a:gd name="connsiteX86" fmla="*/ 2025748 w 2614873"/>
              <a:gd name="connsiteY86" fmla="*/ 3052689 h 3854547"/>
              <a:gd name="connsiteX87" fmla="*/ 2082018 w 2614873"/>
              <a:gd name="connsiteY87" fmla="*/ 2982350 h 3854547"/>
              <a:gd name="connsiteX88" fmla="*/ 2166425 w 2614873"/>
              <a:gd name="connsiteY88" fmla="*/ 2926080 h 3854547"/>
              <a:gd name="connsiteX89" fmla="*/ 2208628 w 2614873"/>
              <a:gd name="connsiteY89" fmla="*/ 2897944 h 3854547"/>
              <a:gd name="connsiteX90" fmla="*/ 2293034 w 2614873"/>
              <a:gd name="connsiteY90" fmla="*/ 2827606 h 3854547"/>
              <a:gd name="connsiteX91" fmla="*/ 2307101 w 2614873"/>
              <a:gd name="connsiteY91" fmla="*/ 2785403 h 3854547"/>
              <a:gd name="connsiteX92" fmla="*/ 2391508 w 2614873"/>
              <a:gd name="connsiteY92" fmla="*/ 2658794 h 3854547"/>
              <a:gd name="connsiteX93" fmla="*/ 2433711 w 2614873"/>
              <a:gd name="connsiteY93" fmla="*/ 2588455 h 3854547"/>
              <a:gd name="connsiteX94" fmla="*/ 2447778 w 2614873"/>
              <a:gd name="connsiteY94" fmla="*/ 2546252 h 3854547"/>
              <a:gd name="connsiteX95" fmla="*/ 2504049 w 2614873"/>
              <a:gd name="connsiteY95" fmla="*/ 2461846 h 3854547"/>
              <a:gd name="connsiteX96" fmla="*/ 2532185 w 2614873"/>
              <a:gd name="connsiteY96" fmla="*/ 2433710 h 3854547"/>
              <a:gd name="connsiteX97" fmla="*/ 2588455 w 2614873"/>
              <a:gd name="connsiteY97" fmla="*/ 2349304 h 3854547"/>
              <a:gd name="connsiteX98" fmla="*/ 2588455 w 2614873"/>
              <a:gd name="connsiteY98" fmla="*/ 1885070 h 3854547"/>
              <a:gd name="connsiteX99" fmla="*/ 2546252 w 2614873"/>
              <a:gd name="connsiteY99" fmla="*/ 1716258 h 3854547"/>
              <a:gd name="connsiteX100" fmla="*/ 2518117 w 2614873"/>
              <a:gd name="connsiteY100" fmla="*/ 1631852 h 3854547"/>
              <a:gd name="connsiteX101" fmla="*/ 2433711 w 2614873"/>
              <a:gd name="connsiteY101" fmla="*/ 1505243 h 3854547"/>
              <a:gd name="connsiteX102" fmla="*/ 2405575 w 2614873"/>
              <a:gd name="connsiteY102" fmla="*/ 1463040 h 3854547"/>
              <a:gd name="connsiteX103" fmla="*/ 2377440 w 2614873"/>
              <a:gd name="connsiteY103" fmla="*/ 1434904 h 3854547"/>
              <a:gd name="connsiteX104" fmla="*/ 2250831 w 2614873"/>
              <a:gd name="connsiteY104" fmla="*/ 1252024 h 3854547"/>
              <a:gd name="connsiteX105" fmla="*/ 2180492 w 2614873"/>
              <a:gd name="connsiteY105" fmla="*/ 1167618 h 3854547"/>
              <a:gd name="connsiteX106" fmla="*/ 2138289 w 2614873"/>
              <a:gd name="connsiteY106" fmla="*/ 1125415 h 3854547"/>
              <a:gd name="connsiteX107" fmla="*/ 2110154 w 2614873"/>
              <a:gd name="connsiteY107" fmla="*/ 1083212 h 3854547"/>
              <a:gd name="connsiteX108" fmla="*/ 2067951 w 2614873"/>
              <a:gd name="connsiteY108" fmla="*/ 1041009 h 3854547"/>
              <a:gd name="connsiteX109" fmla="*/ 2025748 w 2614873"/>
              <a:gd name="connsiteY109" fmla="*/ 984738 h 3854547"/>
              <a:gd name="connsiteX110" fmla="*/ 1955409 w 2614873"/>
              <a:gd name="connsiteY110" fmla="*/ 914400 h 3854547"/>
              <a:gd name="connsiteX111" fmla="*/ 1871003 w 2614873"/>
              <a:gd name="connsiteY111" fmla="*/ 815926 h 3854547"/>
              <a:gd name="connsiteX112" fmla="*/ 1828800 w 2614873"/>
              <a:gd name="connsiteY112" fmla="*/ 801858 h 3854547"/>
              <a:gd name="connsiteX113" fmla="*/ 1758461 w 2614873"/>
              <a:gd name="connsiteY113" fmla="*/ 731520 h 3854547"/>
              <a:gd name="connsiteX114" fmla="*/ 1716258 w 2614873"/>
              <a:gd name="connsiteY114" fmla="*/ 689317 h 3854547"/>
              <a:gd name="connsiteX115" fmla="*/ 1674055 w 2614873"/>
              <a:gd name="connsiteY115" fmla="*/ 661181 h 3854547"/>
              <a:gd name="connsiteX116" fmla="*/ 1603717 w 2614873"/>
              <a:gd name="connsiteY116" fmla="*/ 604910 h 3854547"/>
              <a:gd name="connsiteX117" fmla="*/ 1533378 w 2614873"/>
              <a:gd name="connsiteY117" fmla="*/ 534572 h 3854547"/>
              <a:gd name="connsiteX118" fmla="*/ 1505243 w 2614873"/>
              <a:gd name="connsiteY118" fmla="*/ 492369 h 3854547"/>
              <a:gd name="connsiteX119" fmla="*/ 1463040 w 2614873"/>
              <a:gd name="connsiteY119" fmla="*/ 464234 h 3854547"/>
              <a:gd name="connsiteX120" fmla="*/ 1406769 w 2614873"/>
              <a:gd name="connsiteY120" fmla="*/ 393895 h 3854547"/>
              <a:gd name="connsiteX121" fmla="*/ 1322363 w 2614873"/>
              <a:gd name="connsiteY121" fmla="*/ 295421 h 3854547"/>
              <a:gd name="connsiteX122" fmla="*/ 1280160 w 2614873"/>
              <a:gd name="connsiteY122" fmla="*/ 253218 h 3854547"/>
              <a:gd name="connsiteX123" fmla="*/ 1223889 w 2614873"/>
              <a:gd name="connsiteY123" fmla="*/ 225083 h 3854547"/>
              <a:gd name="connsiteX124" fmla="*/ 1195754 w 2614873"/>
              <a:gd name="connsiteY124" fmla="*/ 196947 h 3854547"/>
              <a:gd name="connsiteX125" fmla="*/ 1097280 w 2614873"/>
              <a:gd name="connsiteY125" fmla="*/ 168812 h 3854547"/>
              <a:gd name="connsiteX126" fmla="*/ 1012874 w 2614873"/>
              <a:gd name="connsiteY126" fmla="*/ 140677 h 3854547"/>
              <a:gd name="connsiteX127" fmla="*/ 970671 w 2614873"/>
              <a:gd name="connsiteY127" fmla="*/ 112541 h 3854547"/>
              <a:gd name="connsiteX128" fmla="*/ 858129 w 2614873"/>
              <a:gd name="connsiteY128" fmla="*/ 84406 h 3854547"/>
              <a:gd name="connsiteX129" fmla="*/ 773723 w 2614873"/>
              <a:gd name="connsiteY129" fmla="*/ 56270 h 3854547"/>
              <a:gd name="connsiteX130" fmla="*/ 618978 w 2614873"/>
              <a:gd name="connsiteY130" fmla="*/ 14067 h 3854547"/>
              <a:gd name="connsiteX131" fmla="*/ 534572 w 2614873"/>
              <a:gd name="connsiteY131" fmla="*/ 0 h 3854547"/>
              <a:gd name="connsiteX132" fmla="*/ 393895 w 2614873"/>
              <a:gd name="connsiteY132" fmla="*/ 14067 h 385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873" h="3854547">
                <a:moveTo>
                  <a:pt x="253218" y="42203"/>
                </a:moveTo>
                <a:cubicBezTo>
                  <a:pt x="229772" y="60960"/>
                  <a:pt x="200098" y="73876"/>
                  <a:pt x="182880" y="98474"/>
                </a:cubicBezTo>
                <a:cubicBezTo>
                  <a:pt x="162891" y="127030"/>
                  <a:pt x="147898" y="217114"/>
                  <a:pt x="140677" y="253218"/>
                </a:cubicBezTo>
                <a:cubicBezTo>
                  <a:pt x="145366" y="304800"/>
                  <a:pt x="147420" y="356689"/>
                  <a:pt x="154745" y="407963"/>
                </a:cubicBezTo>
                <a:cubicBezTo>
                  <a:pt x="156842" y="422643"/>
                  <a:pt x="160193" y="438099"/>
                  <a:pt x="168812" y="450166"/>
                </a:cubicBezTo>
                <a:cubicBezTo>
                  <a:pt x="184230" y="471751"/>
                  <a:pt x="199918" y="498049"/>
                  <a:pt x="225083" y="506437"/>
                </a:cubicBezTo>
                <a:lnTo>
                  <a:pt x="267286" y="520504"/>
                </a:lnTo>
                <a:cubicBezTo>
                  <a:pt x="316392" y="569612"/>
                  <a:pt x="282838" y="544445"/>
                  <a:pt x="379828" y="576775"/>
                </a:cubicBezTo>
                <a:lnTo>
                  <a:pt x="464234" y="604910"/>
                </a:lnTo>
                <a:cubicBezTo>
                  <a:pt x="501748" y="614289"/>
                  <a:pt x="540091" y="620818"/>
                  <a:pt x="576775" y="633046"/>
                </a:cubicBezTo>
                <a:lnTo>
                  <a:pt x="661181" y="661181"/>
                </a:lnTo>
                <a:lnTo>
                  <a:pt x="703385" y="675249"/>
                </a:lnTo>
                <a:cubicBezTo>
                  <a:pt x="717453" y="689317"/>
                  <a:pt x="729035" y="706416"/>
                  <a:pt x="745588" y="717452"/>
                </a:cubicBezTo>
                <a:cubicBezTo>
                  <a:pt x="872480" y="802047"/>
                  <a:pt x="697181" y="648978"/>
                  <a:pt x="829994" y="759655"/>
                </a:cubicBezTo>
                <a:cubicBezTo>
                  <a:pt x="845278" y="772391"/>
                  <a:pt x="856914" y="789122"/>
                  <a:pt x="872197" y="801858"/>
                </a:cubicBezTo>
                <a:cubicBezTo>
                  <a:pt x="908559" y="832160"/>
                  <a:pt x="914304" y="829962"/>
                  <a:pt x="956603" y="844061"/>
                </a:cubicBezTo>
                <a:cubicBezTo>
                  <a:pt x="965981" y="858129"/>
                  <a:pt x="970670" y="876886"/>
                  <a:pt x="984738" y="886264"/>
                </a:cubicBezTo>
                <a:cubicBezTo>
                  <a:pt x="1000825" y="896989"/>
                  <a:pt x="1023238" y="892716"/>
                  <a:pt x="1041009" y="900332"/>
                </a:cubicBezTo>
                <a:cubicBezTo>
                  <a:pt x="1056549" y="906992"/>
                  <a:pt x="1070010" y="917905"/>
                  <a:pt x="1083212" y="928467"/>
                </a:cubicBezTo>
                <a:cubicBezTo>
                  <a:pt x="1093569" y="936753"/>
                  <a:pt x="1100991" y="948317"/>
                  <a:pt x="1111348" y="956603"/>
                </a:cubicBezTo>
                <a:cubicBezTo>
                  <a:pt x="1124550" y="967165"/>
                  <a:pt x="1140349" y="974176"/>
                  <a:pt x="1153551" y="984738"/>
                </a:cubicBezTo>
                <a:cubicBezTo>
                  <a:pt x="1197170" y="1019633"/>
                  <a:pt x="1166152" y="1012140"/>
                  <a:pt x="1223889" y="1041009"/>
                </a:cubicBezTo>
                <a:cubicBezTo>
                  <a:pt x="1237152" y="1047641"/>
                  <a:pt x="1252024" y="1050388"/>
                  <a:pt x="1266092" y="1055077"/>
                </a:cubicBezTo>
                <a:cubicBezTo>
                  <a:pt x="1289538" y="1078523"/>
                  <a:pt x="1309905" y="1105520"/>
                  <a:pt x="1336431" y="1125415"/>
                </a:cubicBezTo>
                <a:cubicBezTo>
                  <a:pt x="1419752" y="1187906"/>
                  <a:pt x="1373194" y="1154614"/>
                  <a:pt x="1477108" y="1223889"/>
                </a:cubicBezTo>
                <a:cubicBezTo>
                  <a:pt x="1491176" y="1233267"/>
                  <a:pt x="1503271" y="1246677"/>
                  <a:pt x="1519311" y="1252024"/>
                </a:cubicBezTo>
                <a:cubicBezTo>
                  <a:pt x="1561607" y="1266123"/>
                  <a:pt x="1567357" y="1263927"/>
                  <a:pt x="1603717" y="1294227"/>
                </a:cubicBezTo>
                <a:cubicBezTo>
                  <a:pt x="1741990" y="1409454"/>
                  <a:pt x="1563400" y="1267977"/>
                  <a:pt x="1674055" y="1378634"/>
                </a:cubicBezTo>
                <a:cubicBezTo>
                  <a:pt x="1686010" y="1390589"/>
                  <a:pt x="1702190" y="1397391"/>
                  <a:pt x="1716258" y="1406769"/>
                </a:cubicBezTo>
                <a:cubicBezTo>
                  <a:pt x="1751618" y="1512848"/>
                  <a:pt x="1703920" y="1382093"/>
                  <a:pt x="1758461" y="1491175"/>
                </a:cubicBezTo>
                <a:cubicBezTo>
                  <a:pt x="1816700" y="1607652"/>
                  <a:pt x="1720037" y="1454642"/>
                  <a:pt x="1800665" y="1575581"/>
                </a:cubicBezTo>
                <a:cubicBezTo>
                  <a:pt x="1827482" y="1656033"/>
                  <a:pt x="1839269" y="1684201"/>
                  <a:pt x="1856935" y="1772529"/>
                </a:cubicBezTo>
                <a:cubicBezTo>
                  <a:pt x="1873911" y="1857408"/>
                  <a:pt x="1863442" y="1820184"/>
                  <a:pt x="1885071" y="1885070"/>
                </a:cubicBezTo>
                <a:cubicBezTo>
                  <a:pt x="1903792" y="2034850"/>
                  <a:pt x="1910781" y="2034158"/>
                  <a:pt x="1885071" y="2222695"/>
                </a:cubicBezTo>
                <a:cubicBezTo>
                  <a:pt x="1881064" y="2252080"/>
                  <a:pt x="1862751" y="2278020"/>
                  <a:pt x="1856935" y="2307101"/>
                </a:cubicBezTo>
                <a:cubicBezTo>
                  <a:pt x="1847557" y="2353993"/>
                  <a:pt x="1850186" y="2405005"/>
                  <a:pt x="1828800" y="2447778"/>
                </a:cubicBezTo>
                <a:cubicBezTo>
                  <a:pt x="1819422" y="2466535"/>
                  <a:pt x="1808926" y="2484774"/>
                  <a:pt x="1800665" y="2504049"/>
                </a:cubicBezTo>
                <a:cubicBezTo>
                  <a:pt x="1794824" y="2517679"/>
                  <a:pt x="1793229" y="2532989"/>
                  <a:pt x="1786597" y="2546252"/>
                </a:cubicBezTo>
                <a:cubicBezTo>
                  <a:pt x="1779036" y="2561374"/>
                  <a:pt x="1767840" y="2574387"/>
                  <a:pt x="1758461" y="2588455"/>
                </a:cubicBezTo>
                <a:cubicBezTo>
                  <a:pt x="1723103" y="2694533"/>
                  <a:pt x="1770799" y="2563779"/>
                  <a:pt x="1716258" y="2672861"/>
                </a:cubicBezTo>
                <a:cubicBezTo>
                  <a:pt x="1709626" y="2686124"/>
                  <a:pt x="1709820" y="2702349"/>
                  <a:pt x="1702191" y="2715064"/>
                </a:cubicBezTo>
                <a:cubicBezTo>
                  <a:pt x="1695367" y="2726437"/>
                  <a:pt x="1682546" y="2733011"/>
                  <a:pt x="1674055" y="2743200"/>
                </a:cubicBezTo>
                <a:cubicBezTo>
                  <a:pt x="1659045" y="2761212"/>
                  <a:pt x="1647429" y="2781946"/>
                  <a:pt x="1631852" y="2799470"/>
                </a:cubicBezTo>
                <a:cubicBezTo>
                  <a:pt x="1609823" y="2824253"/>
                  <a:pt x="1579907" y="2842220"/>
                  <a:pt x="1561514" y="2869809"/>
                </a:cubicBezTo>
                <a:cubicBezTo>
                  <a:pt x="1523999" y="2926080"/>
                  <a:pt x="1547446" y="2902634"/>
                  <a:pt x="1491175" y="2940147"/>
                </a:cubicBezTo>
                <a:cubicBezTo>
                  <a:pt x="1486486" y="2954215"/>
                  <a:pt x="1486005" y="2970487"/>
                  <a:pt x="1477108" y="2982350"/>
                </a:cubicBezTo>
                <a:cubicBezTo>
                  <a:pt x="1416518" y="3063137"/>
                  <a:pt x="1414679" y="3037129"/>
                  <a:pt x="1350498" y="3094892"/>
                </a:cubicBezTo>
                <a:cubicBezTo>
                  <a:pt x="1350449" y="3094936"/>
                  <a:pt x="1262982" y="3182409"/>
                  <a:pt x="1237957" y="3207434"/>
                </a:cubicBezTo>
                <a:cubicBezTo>
                  <a:pt x="1206845" y="3238547"/>
                  <a:pt x="1192722" y="3258186"/>
                  <a:pt x="1153551" y="3277772"/>
                </a:cubicBezTo>
                <a:cubicBezTo>
                  <a:pt x="1140288" y="3284404"/>
                  <a:pt x="1125416" y="3287151"/>
                  <a:pt x="1111348" y="3291840"/>
                </a:cubicBezTo>
                <a:cubicBezTo>
                  <a:pt x="1054719" y="3348467"/>
                  <a:pt x="1117685" y="3295153"/>
                  <a:pt x="1026941" y="3334043"/>
                </a:cubicBezTo>
                <a:cubicBezTo>
                  <a:pt x="1011401" y="3340703"/>
                  <a:pt x="1000188" y="3355311"/>
                  <a:pt x="984738" y="3362178"/>
                </a:cubicBezTo>
                <a:cubicBezTo>
                  <a:pt x="957637" y="3374223"/>
                  <a:pt x="928467" y="3380936"/>
                  <a:pt x="900332" y="3390314"/>
                </a:cubicBezTo>
                <a:lnTo>
                  <a:pt x="773723" y="3432517"/>
                </a:lnTo>
                <a:cubicBezTo>
                  <a:pt x="759655" y="3437206"/>
                  <a:pt x="746234" y="3444745"/>
                  <a:pt x="731520" y="3446584"/>
                </a:cubicBezTo>
                <a:lnTo>
                  <a:pt x="618978" y="3460652"/>
                </a:lnTo>
                <a:cubicBezTo>
                  <a:pt x="585714" y="3468968"/>
                  <a:pt x="524527" y="3485214"/>
                  <a:pt x="492369" y="3488787"/>
                </a:cubicBezTo>
                <a:cubicBezTo>
                  <a:pt x="431603" y="3495539"/>
                  <a:pt x="370449" y="3498166"/>
                  <a:pt x="309489" y="3502855"/>
                </a:cubicBezTo>
                <a:cubicBezTo>
                  <a:pt x="281354" y="3507544"/>
                  <a:pt x="252755" y="3510005"/>
                  <a:pt x="225083" y="3516923"/>
                </a:cubicBezTo>
                <a:cubicBezTo>
                  <a:pt x="196311" y="3524116"/>
                  <a:pt x="140677" y="3545058"/>
                  <a:pt x="140677" y="3545058"/>
                </a:cubicBezTo>
                <a:cubicBezTo>
                  <a:pt x="69384" y="3616351"/>
                  <a:pt x="161651" y="3532473"/>
                  <a:pt x="70338" y="3587261"/>
                </a:cubicBezTo>
                <a:cubicBezTo>
                  <a:pt x="58965" y="3594085"/>
                  <a:pt x="51581" y="3606018"/>
                  <a:pt x="42203" y="3615397"/>
                </a:cubicBezTo>
                <a:lnTo>
                  <a:pt x="14068" y="3699803"/>
                </a:lnTo>
                <a:lnTo>
                  <a:pt x="0" y="3742006"/>
                </a:lnTo>
                <a:cubicBezTo>
                  <a:pt x="4689" y="3760763"/>
                  <a:pt x="1990" y="3783180"/>
                  <a:pt x="14068" y="3798277"/>
                </a:cubicBezTo>
                <a:cubicBezTo>
                  <a:pt x="23331" y="3809856"/>
                  <a:pt x="42013" y="3808270"/>
                  <a:pt x="56271" y="3812344"/>
                </a:cubicBezTo>
                <a:cubicBezTo>
                  <a:pt x="74861" y="3817655"/>
                  <a:pt x="93334" y="3824196"/>
                  <a:pt x="112541" y="3826412"/>
                </a:cubicBezTo>
                <a:cubicBezTo>
                  <a:pt x="215447" y="3838286"/>
                  <a:pt x="422031" y="3854547"/>
                  <a:pt x="422031" y="3854547"/>
                </a:cubicBezTo>
                <a:cubicBezTo>
                  <a:pt x="520505" y="3849858"/>
                  <a:pt x="619136" y="3847763"/>
                  <a:pt x="717452" y="3840480"/>
                </a:cubicBezTo>
                <a:cubicBezTo>
                  <a:pt x="745898" y="3838373"/>
                  <a:pt x="774014" y="3832600"/>
                  <a:pt x="801858" y="3826412"/>
                </a:cubicBezTo>
                <a:cubicBezTo>
                  <a:pt x="816334" y="3823195"/>
                  <a:pt x="829347" y="3814183"/>
                  <a:pt x="844061" y="3812344"/>
                </a:cubicBezTo>
                <a:cubicBezTo>
                  <a:pt x="904729" y="3804761"/>
                  <a:pt x="965981" y="3802966"/>
                  <a:pt x="1026941" y="3798277"/>
                </a:cubicBezTo>
                <a:cubicBezTo>
                  <a:pt x="1121180" y="3766864"/>
                  <a:pt x="1020757" y="3797063"/>
                  <a:pt x="1195754" y="3770141"/>
                </a:cubicBezTo>
                <a:cubicBezTo>
                  <a:pt x="1229442" y="3764958"/>
                  <a:pt x="1312457" y="3737527"/>
                  <a:pt x="1336431" y="3727938"/>
                </a:cubicBezTo>
                <a:cubicBezTo>
                  <a:pt x="1359877" y="3718560"/>
                  <a:pt x="1382582" y="3707059"/>
                  <a:pt x="1406769" y="3699803"/>
                </a:cubicBezTo>
                <a:cubicBezTo>
                  <a:pt x="1429671" y="3692932"/>
                  <a:pt x="1454040" y="3692026"/>
                  <a:pt x="1477108" y="3685735"/>
                </a:cubicBezTo>
                <a:cubicBezTo>
                  <a:pt x="1505720" y="3677932"/>
                  <a:pt x="1533379" y="3666978"/>
                  <a:pt x="1561514" y="3657600"/>
                </a:cubicBezTo>
                <a:cubicBezTo>
                  <a:pt x="1575582" y="3652911"/>
                  <a:pt x="1591379" y="3651757"/>
                  <a:pt x="1603717" y="3643532"/>
                </a:cubicBezTo>
                <a:cubicBezTo>
                  <a:pt x="1817056" y="3501305"/>
                  <a:pt x="1598094" y="3655251"/>
                  <a:pt x="1730326" y="3545058"/>
                </a:cubicBezTo>
                <a:cubicBezTo>
                  <a:pt x="1836804" y="3456327"/>
                  <a:pt x="1718809" y="3570643"/>
                  <a:pt x="1800665" y="3488787"/>
                </a:cubicBezTo>
                <a:cubicBezTo>
                  <a:pt x="1835360" y="3350002"/>
                  <a:pt x="1789116" y="3493968"/>
                  <a:pt x="1842868" y="3404381"/>
                </a:cubicBezTo>
                <a:cubicBezTo>
                  <a:pt x="1850497" y="3391666"/>
                  <a:pt x="1850303" y="3375441"/>
                  <a:pt x="1856935" y="3362178"/>
                </a:cubicBezTo>
                <a:cubicBezTo>
                  <a:pt x="1864496" y="3347056"/>
                  <a:pt x="1875692" y="3334043"/>
                  <a:pt x="1885071" y="3319975"/>
                </a:cubicBezTo>
                <a:cubicBezTo>
                  <a:pt x="1888383" y="3306726"/>
                  <a:pt x="1904031" y="3238016"/>
                  <a:pt x="1913206" y="3221501"/>
                </a:cubicBezTo>
                <a:cubicBezTo>
                  <a:pt x="1929628" y="3191942"/>
                  <a:pt x="1950720" y="3165230"/>
                  <a:pt x="1969477" y="3137095"/>
                </a:cubicBezTo>
                <a:lnTo>
                  <a:pt x="1997612" y="3094892"/>
                </a:lnTo>
                <a:lnTo>
                  <a:pt x="2025748" y="3052689"/>
                </a:lnTo>
                <a:cubicBezTo>
                  <a:pt x="2044204" y="3025006"/>
                  <a:pt x="2055293" y="3002394"/>
                  <a:pt x="2082018" y="2982350"/>
                </a:cubicBezTo>
                <a:cubicBezTo>
                  <a:pt x="2109070" y="2962061"/>
                  <a:pt x="2138289" y="2944837"/>
                  <a:pt x="2166425" y="2926080"/>
                </a:cubicBezTo>
                <a:cubicBezTo>
                  <a:pt x="2180493" y="2916702"/>
                  <a:pt x="2196673" y="2909899"/>
                  <a:pt x="2208628" y="2897944"/>
                </a:cubicBezTo>
                <a:cubicBezTo>
                  <a:pt x="2262786" y="2843786"/>
                  <a:pt x="2234278" y="2866776"/>
                  <a:pt x="2293034" y="2827606"/>
                </a:cubicBezTo>
                <a:cubicBezTo>
                  <a:pt x="2297723" y="2813538"/>
                  <a:pt x="2299629" y="2798212"/>
                  <a:pt x="2307101" y="2785403"/>
                </a:cubicBezTo>
                <a:cubicBezTo>
                  <a:pt x="2332658" y="2741591"/>
                  <a:pt x="2391508" y="2658794"/>
                  <a:pt x="2391508" y="2658794"/>
                </a:cubicBezTo>
                <a:cubicBezTo>
                  <a:pt x="2431357" y="2539239"/>
                  <a:pt x="2375781" y="2685005"/>
                  <a:pt x="2433711" y="2588455"/>
                </a:cubicBezTo>
                <a:cubicBezTo>
                  <a:pt x="2441340" y="2575740"/>
                  <a:pt x="2440577" y="2559215"/>
                  <a:pt x="2447778" y="2546252"/>
                </a:cubicBezTo>
                <a:cubicBezTo>
                  <a:pt x="2464200" y="2516693"/>
                  <a:pt x="2480139" y="2485756"/>
                  <a:pt x="2504049" y="2461846"/>
                </a:cubicBezTo>
                <a:cubicBezTo>
                  <a:pt x="2513428" y="2452467"/>
                  <a:pt x="2524227" y="2444321"/>
                  <a:pt x="2532185" y="2433710"/>
                </a:cubicBezTo>
                <a:cubicBezTo>
                  <a:pt x="2552474" y="2406658"/>
                  <a:pt x="2588455" y="2349304"/>
                  <a:pt x="2588455" y="2349304"/>
                </a:cubicBezTo>
                <a:cubicBezTo>
                  <a:pt x="2634406" y="2165507"/>
                  <a:pt x="2611070" y="2280836"/>
                  <a:pt x="2588455" y="1885070"/>
                </a:cubicBezTo>
                <a:cubicBezTo>
                  <a:pt x="2584535" y="1816476"/>
                  <a:pt x="2567788" y="1780866"/>
                  <a:pt x="2546252" y="1716258"/>
                </a:cubicBezTo>
                <a:cubicBezTo>
                  <a:pt x="2546250" y="1716253"/>
                  <a:pt x="2518120" y="1631856"/>
                  <a:pt x="2518117" y="1631852"/>
                </a:cubicBezTo>
                <a:lnTo>
                  <a:pt x="2433711" y="1505243"/>
                </a:lnTo>
                <a:cubicBezTo>
                  <a:pt x="2424332" y="1491175"/>
                  <a:pt x="2417530" y="1474996"/>
                  <a:pt x="2405575" y="1463040"/>
                </a:cubicBezTo>
                <a:cubicBezTo>
                  <a:pt x="2396197" y="1453661"/>
                  <a:pt x="2385283" y="1445600"/>
                  <a:pt x="2377440" y="1434904"/>
                </a:cubicBezTo>
                <a:cubicBezTo>
                  <a:pt x="2333595" y="1375114"/>
                  <a:pt x="2303259" y="1304450"/>
                  <a:pt x="2250831" y="1252024"/>
                </a:cubicBezTo>
                <a:cubicBezTo>
                  <a:pt x="2177746" y="1178942"/>
                  <a:pt x="2280803" y="1284648"/>
                  <a:pt x="2180492" y="1167618"/>
                </a:cubicBezTo>
                <a:cubicBezTo>
                  <a:pt x="2167545" y="1152513"/>
                  <a:pt x="2151025" y="1140699"/>
                  <a:pt x="2138289" y="1125415"/>
                </a:cubicBezTo>
                <a:cubicBezTo>
                  <a:pt x="2127465" y="1112427"/>
                  <a:pt x="2120978" y="1096200"/>
                  <a:pt x="2110154" y="1083212"/>
                </a:cubicBezTo>
                <a:cubicBezTo>
                  <a:pt x="2097418" y="1067928"/>
                  <a:pt x="2080898" y="1056114"/>
                  <a:pt x="2067951" y="1041009"/>
                </a:cubicBezTo>
                <a:cubicBezTo>
                  <a:pt x="2052692" y="1023207"/>
                  <a:pt x="2041325" y="1002262"/>
                  <a:pt x="2025748" y="984738"/>
                </a:cubicBezTo>
                <a:cubicBezTo>
                  <a:pt x="2003719" y="959956"/>
                  <a:pt x="1973802" y="941989"/>
                  <a:pt x="1955409" y="914400"/>
                </a:cubicBezTo>
                <a:cubicBezTo>
                  <a:pt x="1928372" y="873844"/>
                  <a:pt x="1914420" y="846939"/>
                  <a:pt x="1871003" y="815926"/>
                </a:cubicBezTo>
                <a:cubicBezTo>
                  <a:pt x="1858936" y="807307"/>
                  <a:pt x="1842868" y="806547"/>
                  <a:pt x="1828800" y="801858"/>
                </a:cubicBezTo>
                <a:cubicBezTo>
                  <a:pt x="1777219" y="724485"/>
                  <a:pt x="1828801" y="790136"/>
                  <a:pt x="1758461" y="731520"/>
                </a:cubicBezTo>
                <a:cubicBezTo>
                  <a:pt x="1743177" y="718784"/>
                  <a:pt x="1731541" y="702053"/>
                  <a:pt x="1716258" y="689317"/>
                </a:cubicBezTo>
                <a:cubicBezTo>
                  <a:pt x="1703269" y="678493"/>
                  <a:pt x="1687581" y="671326"/>
                  <a:pt x="1674055" y="661181"/>
                </a:cubicBezTo>
                <a:cubicBezTo>
                  <a:pt x="1650035" y="643165"/>
                  <a:pt x="1626035" y="624996"/>
                  <a:pt x="1603717" y="604910"/>
                </a:cubicBezTo>
                <a:cubicBezTo>
                  <a:pt x="1579071" y="582729"/>
                  <a:pt x="1551771" y="562161"/>
                  <a:pt x="1533378" y="534572"/>
                </a:cubicBezTo>
                <a:cubicBezTo>
                  <a:pt x="1524000" y="520504"/>
                  <a:pt x="1517198" y="504324"/>
                  <a:pt x="1505243" y="492369"/>
                </a:cubicBezTo>
                <a:cubicBezTo>
                  <a:pt x="1493288" y="480414"/>
                  <a:pt x="1477108" y="473612"/>
                  <a:pt x="1463040" y="464234"/>
                </a:cubicBezTo>
                <a:cubicBezTo>
                  <a:pt x="1376450" y="334344"/>
                  <a:pt x="1486945" y="494114"/>
                  <a:pt x="1406769" y="393895"/>
                </a:cubicBezTo>
                <a:cubicBezTo>
                  <a:pt x="1321063" y="286764"/>
                  <a:pt x="1457829" y="430887"/>
                  <a:pt x="1322363" y="295421"/>
                </a:cubicBezTo>
                <a:cubicBezTo>
                  <a:pt x="1308295" y="281353"/>
                  <a:pt x="1297954" y="262115"/>
                  <a:pt x="1280160" y="253218"/>
                </a:cubicBezTo>
                <a:lnTo>
                  <a:pt x="1223889" y="225083"/>
                </a:lnTo>
                <a:cubicBezTo>
                  <a:pt x="1214511" y="215704"/>
                  <a:pt x="1207127" y="203771"/>
                  <a:pt x="1195754" y="196947"/>
                </a:cubicBezTo>
                <a:cubicBezTo>
                  <a:pt x="1179999" y="187494"/>
                  <a:pt x="1109537" y="172489"/>
                  <a:pt x="1097280" y="168812"/>
                </a:cubicBezTo>
                <a:cubicBezTo>
                  <a:pt x="1068874" y="160290"/>
                  <a:pt x="1041009" y="150055"/>
                  <a:pt x="1012874" y="140677"/>
                </a:cubicBezTo>
                <a:cubicBezTo>
                  <a:pt x="998806" y="131298"/>
                  <a:pt x="985793" y="120102"/>
                  <a:pt x="970671" y="112541"/>
                </a:cubicBezTo>
                <a:cubicBezTo>
                  <a:pt x="936528" y="95469"/>
                  <a:pt x="893435" y="94035"/>
                  <a:pt x="858129" y="84406"/>
                </a:cubicBezTo>
                <a:cubicBezTo>
                  <a:pt x="829517" y="76603"/>
                  <a:pt x="802239" y="64417"/>
                  <a:pt x="773723" y="56270"/>
                </a:cubicBezTo>
                <a:cubicBezTo>
                  <a:pt x="748743" y="49133"/>
                  <a:pt x="656215" y="21514"/>
                  <a:pt x="618978" y="14067"/>
                </a:cubicBezTo>
                <a:cubicBezTo>
                  <a:pt x="591009" y="8473"/>
                  <a:pt x="562707" y="4689"/>
                  <a:pt x="534572" y="0"/>
                </a:cubicBezTo>
                <a:cubicBezTo>
                  <a:pt x="281408" y="15822"/>
                  <a:pt x="234315" y="14067"/>
                  <a:pt x="393895" y="1406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635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4C3D27-D74B-415D-A9EF-88BE83383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775" y="242887"/>
            <a:ext cx="9696450" cy="6372225"/>
          </a:xfrm>
          <a:prstGeom prst="rect">
            <a:avLst/>
          </a:prstGeom>
        </p:spPr>
      </p:pic>
      <p:sp>
        <p:nvSpPr>
          <p:cNvPr id="2" name="TextBox 1">
            <a:extLst>
              <a:ext uri="{FF2B5EF4-FFF2-40B4-BE49-F238E27FC236}">
                <a16:creationId xmlns:a16="http://schemas.microsoft.com/office/drawing/2014/main" id="{61D8CC86-49B0-4458-B014-B661F0063BBF}"/>
              </a:ext>
            </a:extLst>
          </p:cNvPr>
          <p:cNvSpPr txBox="1"/>
          <p:nvPr/>
        </p:nvSpPr>
        <p:spPr>
          <a:xfrm>
            <a:off x="7855026" y="352540"/>
            <a:ext cx="4153359" cy="369332"/>
          </a:xfrm>
          <a:prstGeom prst="rect">
            <a:avLst/>
          </a:prstGeom>
          <a:noFill/>
        </p:spPr>
        <p:txBody>
          <a:bodyPr wrap="square" rtlCol="0">
            <a:spAutoFit/>
          </a:bodyPr>
          <a:lstStyle/>
          <a:p>
            <a:r>
              <a:rPr lang="en-US" dirty="0"/>
              <a:t>Your analysis Triggers the “five why’s”</a:t>
            </a:r>
          </a:p>
        </p:txBody>
      </p:sp>
    </p:spTree>
    <p:extLst>
      <p:ext uri="{BB962C8B-B14F-4D97-AF65-F5344CB8AC3E}">
        <p14:creationId xmlns:p14="http://schemas.microsoft.com/office/powerpoint/2010/main" val="3722531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C195D0-206E-4314-95A9-A48930650C0E}"/>
              </a:ext>
            </a:extLst>
          </p:cNvPr>
          <p:cNvSpPr txBox="1"/>
          <p:nvPr/>
        </p:nvSpPr>
        <p:spPr>
          <a:xfrm>
            <a:off x="1167787" y="1245439"/>
            <a:ext cx="7755875" cy="1754326"/>
          </a:xfrm>
          <a:prstGeom prst="rect">
            <a:avLst/>
          </a:prstGeom>
          <a:noFill/>
        </p:spPr>
        <p:txBody>
          <a:bodyPr wrap="square" rtlCol="0">
            <a:spAutoFit/>
          </a:bodyPr>
          <a:lstStyle/>
          <a:p>
            <a:r>
              <a:rPr lang="en-US" dirty="0"/>
              <a:t>Customers Complaining---Why?</a:t>
            </a:r>
          </a:p>
          <a:p>
            <a:r>
              <a:rPr lang="en-US" dirty="0"/>
              <a:t>45% on time delivery—Why?</a:t>
            </a:r>
          </a:p>
          <a:p>
            <a:r>
              <a:rPr lang="en-US" dirty="0"/>
              <a:t>Specific Work Centers—AAAT etc---Too Much Time—Why?</a:t>
            </a:r>
          </a:p>
          <a:p>
            <a:r>
              <a:rPr lang="en-US" dirty="0"/>
              <a:t>Rework Hours—Why?</a:t>
            </a:r>
          </a:p>
          <a:p>
            <a:r>
              <a:rPr lang="en-US" dirty="0"/>
              <a:t>Change of Assembly Specification---Why?</a:t>
            </a:r>
          </a:p>
          <a:p>
            <a:r>
              <a:rPr lang="en-US" dirty="0"/>
              <a:t>New EPA Regulation----ABC123</a:t>
            </a:r>
          </a:p>
        </p:txBody>
      </p:sp>
      <p:sp>
        <p:nvSpPr>
          <p:cNvPr id="3" name="TextBox 2">
            <a:extLst>
              <a:ext uri="{FF2B5EF4-FFF2-40B4-BE49-F238E27FC236}">
                <a16:creationId xmlns:a16="http://schemas.microsoft.com/office/drawing/2014/main" id="{939CC19F-96C4-4A47-A6E8-4E331EF6D4AB}"/>
              </a:ext>
            </a:extLst>
          </p:cNvPr>
          <p:cNvSpPr txBox="1"/>
          <p:nvPr/>
        </p:nvSpPr>
        <p:spPr>
          <a:xfrm>
            <a:off x="1828799" y="314328"/>
            <a:ext cx="7271133" cy="523220"/>
          </a:xfrm>
          <a:prstGeom prst="rect">
            <a:avLst/>
          </a:prstGeom>
          <a:noFill/>
        </p:spPr>
        <p:txBody>
          <a:bodyPr wrap="square" rtlCol="0">
            <a:spAutoFit/>
          </a:bodyPr>
          <a:lstStyle/>
          <a:p>
            <a:pPr algn="ctr"/>
            <a:r>
              <a:rPr lang="en-US" sz="2800" dirty="0"/>
              <a:t>Using The Five Why’s with Dataset 4</a:t>
            </a:r>
          </a:p>
        </p:txBody>
      </p:sp>
      <p:cxnSp>
        <p:nvCxnSpPr>
          <p:cNvPr id="5" name="Straight Connector 4">
            <a:extLst>
              <a:ext uri="{FF2B5EF4-FFF2-40B4-BE49-F238E27FC236}">
                <a16:creationId xmlns:a16="http://schemas.microsoft.com/office/drawing/2014/main" id="{EC341004-4041-4919-9F55-B9C2A15E364D}"/>
              </a:ext>
            </a:extLst>
          </p:cNvPr>
          <p:cNvCxnSpPr/>
          <p:nvPr/>
        </p:nvCxnSpPr>
        <p:spPr>
          <a:xfrm>
            <a:off x="286439" y="2104222"/>
            <a:ext cx="10179585"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77FE66F-2DE6-4A26-A736-20B6BADF094A}"/>
              </a:ext>
            </a:extLst>
          </p:cNvPr>
          <p:cNvSpPr txBox="1"/>
          <p:nvPr/>
        </p:nvSpPr>
        <p:spPr>
          <a:xfrm>
            <a:off x="9011797" y="1485678"/>
            <a:ext cx="2280491" cy="369332"/>
          </a:xfrm>
          <a:prstGeom prst="rect">
            <a:avLst/>
          </a:prstGeom>
          <a:noFill/>
        </p:spPr>
        <p:txBody>
          <a:bodyPr wrap="square" rtlCol="0">
            <a:spAutoFit/>
          </a:bodyPr>
          <a:lstStyle/>
          <a:p>
            <a:r>
              <a:rPr lang="en-US" dirty="0"/>
              <a:t>Your analysis</a:t>
            </a:r>
          </a:p>
        </p:txBody>
      </p:sp>
      <p:sp>
        <p:nvSpPr>
          <p:cNvPr id="7" name="TextBox 6">
            <a:extLst>
              <a:ext uri="{FF2B5EF4-FFF2-40B4-BE49-F238E27FC236}">
                <a16:creationId xmlns:a16="http://schemas.microsoft.com/office/drawing/2014/main" id="{8030C0BD-0D48-400E-BF73-53D9860639AC}"/>
              </a:ext>
            </a:extLst>
          </p:cNvPr>
          <p:cNvSpPr txBox="1"/>
          <p:nvPr/>
        </p:nvSpPr>
        <p:spPr>
          <a:xfrm>
            <a:off x="9011797" y="2307990"/>
            <a:ext cx="2864386" cy="369332"/>
          </a:xfrm>
          <a:prstGeom prst="rect">
            <a:avLst/>
          </a:prstGeom>
          <a:noFill/>
        </p:spPr>
        <p:txBody>
          <a:bodyPr wrap="square" rtlCol="0">
            <a:spAutoFit/>
          </a:bodyPr>
          <a:lstStyle/>
          <a:p>
            <a:r>
              <a:rPr lang="en-US" dirty="0"/>
              <a:t>Your Engaging the business</a:t>
            </a:r>
          </a:p>
        </p:txBody>
      </p:sp>
      <p:sp>
        <p:nvSpPr>
          <p:cNvPr id="8" name="Right Brace 7">
            <a:extLst>
              <a:ext uri="{FF2B5EF4-FFF2-40B4-BE49-F238E27FC236}">
                <a16:creationId xmlns:a16="http://schemas.microsoft.com/office/drawing/2014/main" id="{C4B7C549-F5D5-4E70-B9B5-C1A5ECA9073B}"/>
              </a:ext>
            </a:extLst>
          </p:cNvPr>
          <p:cNvSpPr/>
          <p:nvPr/>
        </p:nvSpPr>
        <p:spPr>
          <a:xfrm>
            <a:off x="8538072" y="1311274"/>
            <a:ext cx="132203" cy="72711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E8B54E07-351E-4C12-B8E7-64DBB180B903}"/>
              </a:ext>
            </a:extLst>
          </p:cNvPr>
          <p:cNvSpPr/>
          <p:nvPr/>
        </p:nvSpPr>
        <p:spPr>
          <a:xfrm>
            <a:off x="8538071" y="2170057"/>
            <a:ext cx="132203" cy="72711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D358C7A2-494B-4D53-B214-269894AA7825}"/>
              </a:ext>
            </a:extLst>
          </p:cNvPr>
          <p:cNvCxnSpPr>
            <a:endCxn id="2" idx="1"/>
          </p:cNvCxnSpPr>
          <p:nvPr/>
        </p:nvCxnSpPr>
        <p:spPr>
          <a:xfrm>
            <a:off x="583894" y="1670344"/>
            <a:ext cx="583893" cy="452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FEE7C-8B17-4EA4-ABB8-07A9EC3BBEC7}"/>
              </a:ext>
            </a:extLst>
          </p:cNvPr>
          <p:cNvSpPr txBox="1"/>
          <p:nvPr/>
        </p:nvSpPr>
        <p:spPr>
          <a:xfrm>
            <a:off x="44068" y="1256989"/>
            <a:ext cx="1079652" cy="646331"/>
          </a:xfrm>
          <a:prstGeom prst="rect">
            <a:avLst/>
          </a:prstGeom>
          <a:noFill/>
        </p:spPr>
        <p:txBody>
          <a:bodyPr wrap="square" rtlCol="0">
            <a:spAutoFit/>
          </a:bodyPr>
          <a:lstStyle/>
          <a:p>
            <a:r>
              <a:rPr lang="en-US" dirty="0"/>
              <a:t>Value Add</a:t>
            </a:r>
          </a:p>
        </p:txBody>
      </p:sp>
      <p:sp>
        <p:nvSpPr>
          <p:cNvPr id="14" name="TextBox 13">
            <a:extLst>
              <a:ext uri="{FF2B5EF4-FFF2-40B4-BE49-F238E27FC236}">
                <a16:creationId xmlns:a16="http://schemas.microsoft.com/office/drawing/2014/main" id="{7BFD04EA-9C7E-44FD-9A0F-3A9BA701FF3C}"/>
              </a:ext>
            </a:extLst>
          </p:cNvPr>
          <p:cNvSpPr txBox="1"/>
          <p:nvPr/>
        </p:nvSpPr>
        <p:spPr>
          <a:xfrm>
            <a:off x="2471451" y="4075709"/>
            <a:ext cx="362454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Need to change labor standard</a:t>
            </a:r>
          </a:p>
          <a:p>
            <a:pPr marL="285750" indent="-285750">
              <a:buFont typeface="Arial" panose="020B0604020202020204" pitchFamily="34" charset="0"/>
              <a:buChar char="•"/>
            </a:pPr>
            <a:r>
              <a:rPr lang="en-US" b="1" dirty="0"/>
              <a:t>Need to change lead time </a:t>
            </a:r>
            <a:r>
              <a:rPr lang="en-US" dirty="0"/>
              <a:t>quotations to customers</a:t>
            </a:r>
          </a:p>
          <a:p>
            <a:pPr marL="285750" indent="-285750">
              <a:buFont typeface="Arial" panose="020B0604020202020204" pitchFamily="34" charset="0"/>
              <a:buChar char="•"/>
            </a:pPr>
            <a:r>
              <a:rPr lang="en-US" dirty="0"/>
              <a:t>Need to change pricing</a:t>
            </a:r>
          </a:p>
        </p:txBody>
      </p:sp>
      <p:sp>
        <p:nvSpPr>
          <p:cNvPr id="4" name="TextBox 3">
            <a:extLst>
              <a:ext uri="{FF2B5EF4-FFF2-40B4-BE49-F238E27FC236}">
                <a16:creationId xmlns:a16="http://schemas.microsoft.com/office/drawing/2014/main" id="{25141BE6-58F8-4051-86D7-65D467163728}"/>
              </a:ext>
            </a:extLst>
          </p:cNvPr>
          <p:cNvSpPr txBox="1"/>
          <p:nvPr/>
        </p:nvSpPr>
        <p:spPr>
          <a:xfrm>
            <a:off x="1707614" y="3706377"/>
            <a:ext cx="3249976" cy="369332"/>
          </a:xfrm>
          <a:prstGeom prst="rect">
            <a:avLst/>
          </a:prstGeom>
          <a:noFill/>
        </p:spPr>
        <p:txBody>
          <a:bodyPr wrap="square" rtlCol="0">
            <a:spAutoFit/>
          </a:bodyPr>
          <a:lstStyle/>
          <a:p>
            <a:r>
              <a:rPr lang="en-US" dirty="0"/>
              <a:t>Result:</a:t>
            </a:r>
          </a:p>
        </p:txBody>
      </p:sp>
      <p:sp>
        <p:nvSpPr>
          <p:cNvPr id="10" name="TextBox 9">
            <a:extLst>
              <a:ext uri="{FF2B5EF4-FFF2-40B4-BE49-F238E27FC236}">
                <a16:creationId xmlns:a16="http://schemas.microsoft.com/office/drawing/2014/main" id="{F4DDB7CD-8276-482C-9EF2-26EE400BE4FE}"/>
              </a:ext>
            </a:extLst>
          </p:cNvPr>
          <p:cNvSpPr txBox="1"/>
          <p:nvPr/>
        </p:nvSpPr>
        <p:spPr>
          <a:xfrm>
            <a:off x="763836" y="5705651"/>
            <a:ext cx="10664327" cy="646331"/>
          </a:xfrm>
          <a:prstGeom prst="rect">
            <a:avLst/>
          </a:prstGeom>
          <a:noFill/>
        </p:spPr>
        <p:txBody>
          <a:bodyPr wrap="square" rtlCol="0">
            <a:spAutoFit/>
          </a:bodyPr>
          <a:lstStyle/>
          <a:p>
            <a:r>
              <a:rPr lang="en-US" b="1" dirty="0">
                <a:solidFill>
                  <a:srgbClr val="FF0000"/>
                </a:solidFill>
              </a:rPr>
              <a:t>Note: You are going deeper in your analysis than standard KPI reporting.</a:t>
            </a:r>
          </a:p>
          <a:p>
            <a:r>
              <a:rPr lang="en-US" b="1" dirty="0">
                <a:solidFill>
                  <a:srgbClr val="FF0000"/>
                </a:solidFill>
              </a:rPr>
              <a:t>You are not just using analytics </a:t>
            </a:r>
            <a:r>
              <a:rPr lang="en-US" b="1" u="sng" dirty="0">
                <a:solidFill>
                  <a:srgbClr val="FF0000"/>
                </a:solidFill>
              </a:rPr>
              <a:t>to report </a:t>
            </a:r>
            <a:r>
              <a:rPr lang="en-US" b="1" dirty="0">
                <a:solidFill>
                  <a:srgbClr val="FF0000"/>
                </a:solidFill>
              </a:rPr>
              <a:t>the KPI problem, you are using analytics </a:t>
            </a:r>
            <a:r>
              <a:rPr lang="en-US" b="1" u="sng" dirty="0">
                <a:solidFill>
                  <a:srgbClr val="FF0000"/>
                </a:solidFill>
              </a:rPr>
              <a:t>to solve </a:t>
            </a:r>
            <a:r>
              <a:rPr lang="en-US" b="1" dirty="0">
                <a:solidFill>
                  <a:srgbClr val="FF0000"/>
                </a:solidFill>
              </a:rPr>
              <a:t>the KPI problem.</a:t>
            </a:r>
          </a:p>
        </p:txBody>
      </p:sp>
      <p:cxnSp>
        <p:nvCxnSpPr>
          <p:cNvPr id="16" name="Straight Arrow Connector 15">
            <a:extLst>
              <a:ext uri="{FF2B5EF4-FFF2-40B4-BE49-F238E27FC236}">
                <a16:creationId xmlns:a16="http://schemas.microsoft.com/office/drawing/2014/main" id="{17851567-BDBD-4C3B-8691-15612B6CA490}"/>
              </a:ext>
            </a:extLst>
          </p:cNvPr>
          <p:cNvCxnSpPr/>
          <p:nvPr/>
        </p:nvCxnSpPr>
        <p:spPr>
          <a:xfrm>
            <a:off x="5376231" y="4549966"/>
            <a:ext cx="19940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07F4F07-05BA-4F43-9902-ADBC7AFC6D23}"/>
              </a:ext>
            </a:extLst>
          </p:cNvPr>
          <p:cNvSpPr txBox="1"/>
          <p:nvPr/>
        </p:nvSpPr>
        <p:spPr>
          <a:xfrm>
            <a:off x="7524520" y="4329629"/>
            <a:ext cx="3018622" cy="369332"/>
          </a:xfrm>
          <a:prstGeom prst="rect">
            <a:avLst/>
          </a:prstGeom>
          <a:noFill/>
        </p:spPr>
        <p:txBody>
          <a:bodyPr wrap="square" rtlCol="0">
            <a:spAutoFit/>
          </a:bodyPr>
          <a:lstStyle/>
          <a:p>
            <a:r>
              <a:rPr lang="en-US" dirty="0"/>
              <a:t>A data science solution</a:t>
            </a:r>
          </a:p>
        </p:txBody>
      </p:sp>
    </p:spTree>
    <p:extLst>
      <p:ext uri="{BB962C8B-B14F-4D97-AF65-F5344CB8AC3E}">
        <p14:creationId xmlns:p14="http://schemas.microsoft.com/office/powerpoint/2010/main" val="2892088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BFD9DC-5F6F-4FCE-86A4-4D02637EE646}"/>
              </a:ext>
            </a:extLst>
          </p:cNvPr>
          <p:cNvSpPr txBox="1"/>
          <p:nvPr/>
        </p:nvSpPr>
        <p:spPr>
          <a:xfrm>
            <a:off x="1194318" y="2295330"/>
            <a:ext cx="9778481" cy="954107"/>
          </a:xfrm>
          <a:prstGeom prst="rect">
            <a:avLst/>
          </a:prstGeom>
          <a:noFill/>
        </p:spPr>
        <p:txBody>
          <a:bodyPr wrap="square" rtlCol="0">
            <a:spAutoFit/>
          </a:bodyPr>
          <a:lstStyle/>
          <a:p>
            <a:r>
              <a:rPr lang="en-US" sz="2800" dirty="0"/>
              <a:t>Note: Next session we meet on Wednesday evening May 6</a:t>
            </a:r>
            <a:r>
              <a:rPr lang="en-US" sz="2800" baseline="30000" dirty="0"/>
              <a:t>th</a:t>
            </a:r>
            <a:r>
              <a:rPr lang="en-US" sz="2800" dirty="0"/>
              <a:t> starting at 7:00 </a:t>
            </a:r>
            <a:r>
              <a:rPr lang="en-US" sz="2800" dirty="0" err="1"/>
              <a:t>p.m</a:t>
            </a:r>
            <a:endParaRPr lang="en-US" sz="2800" dirty="0"/>
          </a:p>
        </p:txBody>
      </p:sp>
      <p:sp>
        <p:nvSpPr>
          <p:cNvPr id="3" name="TextBox 2">
            <a:extLst>
              <a:ext uri="{FF2B5EF4-FFF2-40B4-BE49-F238E27FC236}">
                <a16:creationId xmlns:a16="http://schemas.microsoft.com/office/drawing/2014/main" id="{9C3D3803-AC8E-4232-A3C1-EAD7B51A47C2}"/>
              </a:ext>
            </a:extLst>
          </p:cNvPr>
          <p:cNvSpPr txBox="1"/>
          <p:nvPr/>
        </p:nvSpPr>
        <p:spPr>
          <a:xfrm>
            <a:off x="765110" y="859122"/>
            <a:ext cx="10338318" cy="523220"/>
          </a:xfrm>
          <a:prstGeom prst="rect">
            <a:avLst/>
          </a:prstGeom>
          <a:noFill/>
        </p:spPr>
        <p:txBody>
          <a:bodyPr wrap="square" rtlCol="0">
            <a:spAutoFit/>
          </a:bodyPr>
          <a:lstStyle/>
          <a:p>
            <a:pPr algn="ctr"/>
            <a:r>
              <a:rPr lang="en-US" sz="2800" dirty="0"/>
              <a:t>Important Notification</a:t>
            </a:r>
          </a:p>
        </p:txBody>
      </p:sp>
    </p:spTree>
    <p:extLst>
      <p:ext uri="{BB962C8B-B14F-4D97-AF65-F5344CB8AC3E}">
        <p14:creationId xmlns:p14="http://schemas.microsoft.com/office/powerpoint/2010/main" val="1821844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C195D0-206E-4314-95A9-A48930650C0E}"/>
              </a:ext>
            </a:extLst>
          </p:cNvPr>
          <p:cNvSpPr txBox="1"/>
          <p:nvPr/>
        </p:nvSpPr>
        <p:spPr>
          <a:xfrm>
            <a:off x="1167787" y="1245439"/>
            <a:ext cx="7755875" cy="1754326"/>
          </a:xfrm>
          <a:prstGeom prst="rect">
            <a:avLst/>
          </a:prstGeom>
          <a:noFill/>
        </p:spPr>
        <p:txBody>
          <a:bodyPr wrap="square" rtlCol="0">
            <a:spAutoFit/>
          </a:bodyPr>
          <a:lstStyle/>
          <a:p>
            <a:r>
              <a:rPr lang="en-US" dirty="0"/>
              <a:t>Customers Complaining---Why?</a:t>
            </a:r>
          </a:p>
          <a:p>
            <a:r>
              <a:rPr lang="en-US" dirty="0"/>
              <a:t>45% on time delivery—Why?</a:t>
            </a:r>
          </a:p>
          <a:p>
            <a:r>
              <a:rPr lang="en-US" dirty="0"/>
              <a:t>Specific Work Centers—AAAT etc---Too Much Time—Why?</a:t>
            </a:r>
          </a:p>
          <a:p>
            <a:r>
              <a:rPr lang="en-US" dirty="0"/>
              <a:t>Rework Hours—Why?</a:t>
            </a:r>
          </a:p>
          <a:p>
            <a:r>
              <a:rPr lang="en-US" dirty="0"/>
              <a:t>Change of Assembly Specification---Why?</a:t>
            </a:r>
          </a:p>
          <a:p>
            <a:r>
              <a:rPr lang="en-US" dirty="0"/>
              <a:t>New EPA Regulation----ABC123</a:t>
            </a:r>
          </a:p>
        </p:txBody>
      </p:sp>
      <p:sp>
        <p:nvSpPr>
          <p:cNvPr id="3" name="TextBox 2">
            <a:extLst>
              <a:ext uri="{FF2B5EF4-FFF2-40B4-BE49-F238E27FC236}">
                <a16:creationId xmlns:a16="http://schemas.microsoft.com/office/drawing/2014/main" id="{939CC19F-96C4-4A47-A6E8-4E331EF6D4AB}"/>
              </a:ext>
            </a:extLst>
          </p:cNvPr>
          <p:cNvSpPr txBox="1"/>
          <p:nvPr/>
        </p:nvSpPr>
        <p:spPr>
          <a:xfrm>
            <a:off x="1828799" y="314328"/>
            <a:ext cx="7271133" cy="523220"/>
          </a:xfrm>
          <a:prstGeom prst="rect">
            <a:avLst/>
          </a:prstGeom>
          <a:noFill/>
        </p:spPr>
        <p:txBody>
          <a:bodyPr wrap="square" rtlCol="0">
            <a:spAutoFit/>
          </a:bodyPr>
          <a:lstStyle/>
          <a:p>
            <a:pPr algn="ctr"/>
            <a:r>
              <a:rPr lang="en-US" sz="2800" dirty="0"/>
              <a:t>Using The Five Why’s with Dataset 4</a:t>
            </a:r>
          </a:p>
        </p:txBody>
      </p:sp>
      <p:cxnSp>
        <p:nvCxnSpPr>
          <p:cNvPr id="5" name="Straight Connector 4">
            <a:extLst>
              <a:ext uri="{FF2B5EF4-FFF2-40B4-BE49-F238E27FC236}">
                <a16:creationId xmlns:a16="http://schemas.microsoft.com/office/drawing/2014/main" id="{EC341004-4041-4919-9F55-B9C2A15E364D}"/>
              </a:ext>
            </a:extLst>
          </p:cNvPr>
          <p:cNvCxnSpPr/>
          <p:nvPr/>
        </p:nvCxnSpPr>
        <p:spPr>
          <a:xfrm>
            <a:off x="286439" y="2104222"/>
            <a:ext cx="10179585"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77FE66F-2DE6-4A26-A736-20B6BADF094A}"/>
              </a:ext>
            </a:extLst>
          </p:cNvPr>
          <p:cNvSpPr txBox="1"/>
          <p:nvPr/>
        </p:nvSpPr>
        <p:spPr>
          <a:xfrm>
            <a:off x="9011797" y="1485678"/>
            <a:ext cx="2280491" cy="369332"/>
          </a:xfrm>
          <a:prstGeom prst="rect">
            <a:avLst/>
          </a:prstGeom>
          <a:noFill/>
        </p:spPr>
        <p:txBody>
          <a:bodyPr wrap="square" rtlCol="0">
            <a:spAutoFit/>
          </a:bodyPr>
          <a:lstStyle/>
          <a:p>
            <a:r>
              <a:rPr lang="en-US" dirty="0"/>
              <a:t>Your analysis</a:t>
            </a:r>
          </a:p>
        </p:txBody>
      </p:sp>
      <p:sp>
        <p:nvSpPr>
          <p:cNvPr id="7" name="TextBox 6">
            <a:extLst>
              <a:ext uri="{FF2B5EF4-FFF2-40B4-BE49-F238E27FC236}">
                <a16:creationId xmlns:a16="http://schemas.microsoft.com/office/drawing/2014/main" id="{8030C0BD-0D48-400E-BF73-53D9860639AC}"/>
              </a:ext>
            </a:extLst>
          </p:cNvPr>
          <p:cNvSpPr txBox="1"/>
          <p:nvPr/>
        </p:nvSpPr>
        <p:spPr>
          <a:xfrm>
            <a:off x="9011797" y="2307990"/>
            <a:ext cx="2864386" cy="369332"/>
          </a:xfrm>
          <a:prstGeom prst="rect">
            <a:avLst/>
          </a:prstGeom>
          <a:noFill/>
        </p:spPr>
        <p:txBody>
          <a:bodyPr wrap="square" rtlCol="0">
            <a:spAutoFit/>
          </a:bodyPr>
          <a:lstStyle/>
          <a:p>
            <a:r>
              <a:rPr lang="en-US" dirty="0"/>
              <a:t>Your Engaging the business</a:t>
            </a:r>
          </a:p>
        </p:txBody>
      </p:sp>
      <p:sp>
        <p:nvSpPr>
          <p:cNvPr id="8" name="Right Brace 7">
            <a:extLst>
              <a:ext uri="{FF2B5EF4-FFF2-40B4-BE49-F238E27FC236}">
                <a16:creationId xmlns:a16="http://schemas.microsoft.com/office/drawing/2014/main" id="{C4B7C549-F5D5-4E70-B9B5-C1A5ECA9073B}"/>
              </a:ext>
            </a:extLst>
          </p:cNvPr>
          <p:cNvSpPr/>
          <p:nvPr/>
        </p:nvSpPr>
        <p:spPr>
          <a:xfrm>
            <a:off x="8538072" y="1311274"/>
            <a:ext cx="132203" cy="72711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E8B54E07-351E-4C12-B8E7-64DBB180B903}"/>
              </a:ext>
            </a:extLst>
          </p:cNvPr>
          <p:cNvSpPr/>
          <p:nvPr/>
        </p:nvSpPr>
        <p:spPr>
          <a:xfrm>
            <a:off x="8538071" y="2170057"/>
            <a:ext cx="132203" cy="72711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D358C7A2-494B-4D53-B214-269894AA7825}"/>
              </a:ext>
            </a:extLst>
          </p:cNvPr>
          <p:cNvCxnSpPr>
            <a:endCxn id="2" idx="1"/>
          </p:cNvCxnSpPr>
          <p:nvPr/>
        </p:nvCxnSpPr>
        <p:spPr>
          <a:xfrm>
            <a:off x="583894" y="1670344"/>
            <a:ext cx="583893" cy="452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FEE7C-8B17-4EA4-ABB8-07A9EC3BBEC7}"/>
              </a:ext>
            </a:extLst>
          </p:cNvPr>
          <p:cNvSpPr txBox="1"/>
          <p:nvPr/>
        </p:nvSpPr>
        <p:spPr>
          <a:xfrm>
            <a:off x="44068" y="1256989"/>
            <a:ext cx="1079652" cy="646331"/>
          </a:xfrm>
          <a:prstGeom prst="rect">
            <a:avLst/>
          </a:prstGeom>
          <a:noFill/>
        </p:spPr>
        <p:txBody>
          <a:bodyPr wrap="square" rtlCol="0">
            <a:spAutoFit/>
          </a:bodyPr>
          <a:lstStyle/>
          <a:p>
            <a:r>
              <a:rPr lang="en-US" dirty="0"/>
              <a:t>Value Add</a:t>
            </a:r>
          </a:p>
        </p:txBody>
      </p:sp>
      <p:sp>
        <p:nvSpPr>
          <p:cNvPr id="13" name="TextBox 12">
            <a:extLst>
              <a:ext uri="{FF2B5EF4-FFF2-40B4-BE49-F238E27FC236}">
                <a16:creationId xmlns:a16="http://schemas.microsoft.com/office/drawing/2014/main" id="{B7D9BF6A-4B0C-464B-9B18-1015A9486481}"/>
              </a:ext>
            </a:extLst>
          </p:cNvPr>
          <p:cNvSpPr txBox="1"/>
          <p:nvPr/>
        </p:nvSpPr>
        <p:spPr>
          <a:xfrm>
            <a:off x="1123720" y="3305061"/>
            <a:ext cx="7755875" cy="3139321"/>
          </a:xfrm>
          <a:prstGeom prst="rect">
            <a:avLst/>
          </a:prstGeom>
          <a:noFill/>
        </p:spPr>
        <p:txBody>
          <a:bodyPr wrap="square" rtlCol="0">
            <a:spAutoFit/>
          </a:bodyPr>
          <a:lstStyle/>
          <a:p>
            <a:r>
              <a:rPr lang="en-US" dirty="0"/>
              <a:t>Poor profitability--Why?</a:t>
            </a:r>
          </a:p>
          <a:p>
            <a:r>
              <a:rPr lang="en-US" dirty="0"/>
              <a:t>High freight premiums—Why?</a:t>
            </a:r>
          </a:p>
          <a:p>
            <a:r>
              <a:rPr lang="en-US" dirty="0"/>
              <a:t>45% on time delivery—Why?</a:t>
            </a:r>
          </a:p>
          <a:p>
            <a:r>
              <a:rPr lang="en-US" dirty="0"/>
              <a:t>….</a:t>
            </a:r>
          </a:p>
          <a:p>
            <a:r>
              <a:rPr lang="en-US" dirty="0"/>
              <a:t>….</a:t>
            </a:r>
          </a:p>
          <a:p>
            <a:endParaRPr lang="en-US" dirty="0"/>
          </a:p>
          <a:p>
            <a:r>
              <a:rPr lang="en-US" dirty="0"/>
              <a:t>Poor profitability—Why?</a:t>
            </a:r>
          </a:p>
          <a:p>
            <a:r>
              <a:rPr lang="en-US" dirty="0"/>
              <a:t>High Labor Costs---Why?</a:t>
            </a:r>
          </a:p>
          <a:p>
            <a:r>
              <a:rPr lang="en-US" dirty="0"/>
              <a:t>Specific Work Centers—AAAT etc---Too Much Time—Why?</a:t>
            </a:r>
          </a:p>
          <a:p>
            <a:r>
              <a:rPr lang="en-US" dirty="0"/>
              <a:t>Change of Assembly Specification---Why?</a:t>
            </a:r>
          </a:p>
          <a:p>
            <a:r>
              <a:rPr lang="en-US" dirty="0"/>
              <a:t>New EPA Regulation----ABC123</a:t>
            </a:r>
          </a:p>
        </p:txBody>
      </p:sp>
      <p:sp>
        <p:nvSpPr>
          <p:cNvPr id="15" name="TextBox 14">
            <a:extLst>
              <a:ext uri="{FF2B5EF4-FFF2-40B4-BE49-F238E27FC236}">
                <a16:creationId xmlns:a16="http://schemas.microsoft.com/office/drawing/2014/main" id="{AB9772C6-4FA6-43CF-9FBF-5C749AF386DC}"/>
              </a:ext>
            </a:extLst>
          </p:cNvPr>
          <p:cNvSpPr txBox="1"/>
          <p:nvPr/>
        </p:nvSpPr>
        <p:spPr>
          <a:xfrm>
            <a:off x="7667739" y="3858236"/>
            <a:ext cx="362454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Need to change labor standard</a:t>
            </a:r>
          </a:p>
          <a:p>
            <a:pPr marL="285750" indent="-285750">
              <a:buFont typeface="Arial" panose="020B0604020202020204" pitchFamily="34" charset="0"/>
              <a:buChar char="•"/>
            </a:pPr>
            <a:r>
              <a:rPr lang="en-US" b="1" dirty="0"/>
              <a:t>Need to change lead time </a:t>
            </a:r>
            <a:r>
              <a:rPr lang="en-US" dirty="0"/>
              <a:t>quotations to customers</a:t>
            </a:r>
          </a:p>
          <a:p>
            <a:pPr marL="285750" indent="-285750">
              <a:buFont typeface="Arial" panose="020B0604020202020204" pitchFamily="34" charset="0"/>
              <a:buChar char="•"/>
            </a:pPr>
            <a:r>
              <a:rPr lang="en-US" dirty="0"/>
              <a:t>Need to change pricing</a:t>
            </a:r>
          </a:p>
        </p:txBody>
      </p:sp>
      <p:cxnSp>
        <p:nvCxnSpPr>
          <p:cNvPr id="17" name="Straight Arrow Connector 16">
            <a:extLst>
              <a:ext uri="{FF2B5EF4-FFF2-40B4-BE49-F238E27FC236}">
                <a16:creationId xmlns:a16="http://schemas.microsoft.com/office/drawing/2014/main" id="{8FC730AC-0355-4176-9227-F06B32C1BD48}"/>
              </a:ext>
            </a:extLst>
          </p:cNvPr>
          <p:cNvCxnSpPr/>
          <p:nvPr/>
        </p:nvCxnSpPr>
        <p:spPr>
          <a:xfrm>
            <a:off x="4505899" y="3858236"/>
            <a:ext cx="2974554" cy="4082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7F8E2A0-60FD-4C7B-8811-C481BA9FD0E1}"/>
              </a:ext>
            </a:extLst>
          </p:cNvPr>
          <p:cNvCxnSpPr>
            <a:cxnSpLocks/>
          </p:cNvCxnSpPr>
          <p:nvPr/>
        </p:nvCxnSpPr>
        <p:spPr>
          <a:xfrm flipV="1">
            <a:off x="5220160" y="5354198"/>
            <a:ext cx="2932322" cy="767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322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D4790A-4BDF-4821-B702-7D4B7B6F296F}"/>
              </a:ext>
            </a:extLst>
          </p:cNvPr>
          <p:cNvSpPr txBox="1"/>
          <p:nvPr/>
        </p:nvSpPr>
        <p:spPr>
          <a:xfrm>
            <a:off x="3926631" y="158621"/>
            <a:ext cx="4338735" cy="646331"/>
          </a:xfrm>
          <a:prstGeom prst="rect">
            <a:avLst/>
          </a:prstGeom>
          <a:noFill/>
        </p:spPr>
        <p:txBody>
          <a:bodyPr wrap="square" rtlCol="0">
            <a:spAutoFit/>
          </a:bodyPr>
          <a:lstStyle/>
          <a:p>
            <a:pPr algn="ctr"/>
            <a:r>
              <a:rPr lang="en-US" dirty="0"/>
              <a:t>Profitability Suggests That Late Delivery and Low Profitability Are Related</a:t>
            </a:r>
          </a:p>
        </p:txBody>
      </p:sp>
      <p:pic>
        <p:nvPicPr>
          <p:cNvPr id="4" name="Picture 3">
            <a:extLst>
              <a:ext uri="{FF2B5EF4-FFF2-40B4-BE49-F238E27FC236}">
                <a16:creationId xmlns:a16="http://schemas.microsoft.com/office/drawing/2014/main" id="{881CE9B4-D8D6-48EA-A573-D86ED4C1A99C}"/>
              </a:ext>
            </a:extLst>
          </p:cNvPr>
          <p:cNvPicPr>
            <a:picLocks noChangeAspect="1"/>
          </p:cNvPicPr>
          <p:nvPr/>
        </p:nvPicPr>
        <p:blipFill>
          <a:blip r:embed="rId2"/>
          <a:stretch>
            <a:fillRect/>
          </a:stretch>
        </p:blipFill>
        <p:spPr>
          <a:xfrm>
            <a:off x="1157287" y="2128837"/>
            <a:ext cx="9877425" cy="2600325"/>
          </a:xfrm>
          <a:prstGeom prst="rect">
            <a:avLst/>
          </a:prstGeom>
        </p:spPr>
      </p:pic>
      <p:sp>
        <p:nvSpPr>
          <p:cNvPr id="2" name="TextBox 1">
            <a:extLst>
              <a:ext uri="{FF2B5EF4-FFF2-40B4-BE49-F238E27FC236}">
                <a16:creationId xmlns:a16="http://schemas.microsoft.com/office/drawing/2014/main" id="{02169D5F-6E26-4953-936A-EDC3376A0056}"/>
              </a:ext>
            </a:extLst>
          </p:cNvPr>
          <p:cNvSpPr txBox="1"/>
          <p:nvPr/>
        </p:nvSpPr>
        <p:spPr>
          <a:xfrm>
            <a:off x="1968759" y="5530618"/>
            <a:ext cx="10353577" cy="369332"/>
          </a:xfrm>
          <a:prstGeom prst="rect">
            <a:avLst/>
          </a:prstGeom>
          <a:noFill/>
        </p:spPr>
        <p:txBody>
          <a:bodyPr wrap="square" rtlCol="0">
            <a:spAutoFit/>
          </a:bodyPr>
          <a:lstStyle/>
          <a:p>
            <a:r>
              <a:rPr lang="en-US" dirty="0"/>
              <a:t>Machine Learning Models Do Not Work Well With Accounting Identities.</a:t>
            </a:r>
          </a:p>
        </p:txBody>
      </p:sp>
    </p:spTree>
    <p:extLst>
      <p:ext uri="{BB962C8B-B14F-4D97-AF65-F5344CB8AC3E}">
        <p14:creationId xmlns:p14="http://schemas.microsoft.com/office/powerpoint/2010/main" val="623460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929E932-0D3E-4052-B566-F21D20EDDBC8}"/>
              </a:ext>
            </a:extLst>
          </p:cNvPr>
          <p:cNvSpPr/>
          <p:nvPr/>
        </p:nvSpPr>
        <p:spPr>
          <a:xfrm>
            <a:off x="4622826" y="880433"/>
            <a:ext cx="2994211" cy="129350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B860F862-35A7-4C6A-8AC3-3D2E346C8A7F}"/>
              </a:ext>
            </a:extLst>
          </p:cNvPr>
          <p:cNvSpPr/>
          <p:nvPr/>
        </p:nvSpPr>
        <p:spPr>
          <a:xfrm>
            <a:off x="8189406" y="4366743"/>
            <a:ext cx="2805953" cy="128937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F3AA94CF-8D24-4A2D-BC9E-12ADB25F487A}"/>
              </a:ext>
            </a:extLst>
          </p:cNvPr>
          <p:cNvSpPr/>
          <p:nvPr/>
        </p:nvSpPr>
        <p:spPr>
          <a:xfrm>
            <a:off x="3782671" y="4415367"/>
            <a:ext cx="2920545" cy="12744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5B47EF3-347A-4B06-96E8-0A04A1433C8D}"/>
              </a:ext>
            </a:extLst>
          </p:cNvPr>
          <p:cNvSpPr txBox="1"/>
          <p:nvPr/>
        </p:nvSpPr>
        <p:spPr>
          <a:xfrm>
            <a:off x="4611492" y="1187925"/>
            <a:ext cx="2994211" cy="707886"/>
          </a:xfrm>
          <a:prstGeom prst="rect">
            <a:avLst/>
          </a:prstGeom>
          <a:noFill/>
        </p:spPr>
        <p:txBody>
          <a:bodyPr wrap="square" rtlCol="0">
            <a:spAutoFit/>
          </a:bodyPr>
          <a:lstStyle/>
          <a:p>
            <a:pPr algn="ctr"/>
            <a:r>
              <a:rPr lang="en-US" sz="2000" dirty="0">
                <a:solidFill>
                  <a:schemeClr val="bg1"/>
                </a:solidFill>
              </a:rPr>
              <a:t>Multiple </a:t>
            </a:r>
          </a:p>
          <a:p>
            <a:pPr algn="ctr"/>
            <a:r>
              <a:rPr lang="en-US" sz="2000" dirty="0">
                <a:solidFill>
                  <a:schemeClr val="bg1"/>
                </a:solidFill>
              </a:rPr>
              <a:t>Hypotheses</a:t>
            </a:r>
          </a:p>
        </p:txBody>
      </p:sp>
      <p:sp>
        <p:nvSpPr>
          <p:cNvPr id="9" name="TextBox 8">
            <a:extLst>
              <a:ext uri="{FF2B5EF4-FFF2-40B4-BE49-F238E27FC236}">
                <a16:creationId xmlns:a16="http://schemas.microsoft.com/office/drawing/2014/main" id="{1E2AEF49-5035-4762-A0A9-1DEF369A24CA}"/>
              </a:ext>
            </a:extLst>
          </p:cNvPr>
          <p:cNvSpPr txBox="1"/>
          <p:nvPr/>
        </p:nvSpPr>
        <p:spPr>
          <a:xfrm>
            <a:off x="3384309" y="3341756"/>
            <a:ext cx="1465729" cy="369332"/>
          </a:xfrm>
          <a:prstGeom prst="rect">
            <a:avLst/>
          </a:prstGeom>
          <a:noFill/>
        </p:spPr>
        <p:txBody>
          <a:bodyPr wrap="square" rtlCol="0">
            <a:spAutoFit/>
          </a:bodyPr>
          <a:lstStyle/>
          <a:p>
            <a:pPr algn="ctr"/>
            <a:r>
              <a:rPr lang="en-US" dirty="0"/>
              <a:t>A Question</a:t>
            </a:r>
          </a:p>
        </p:txBody>
      </p:sp>
      <p:sp>
        <p:nvSpPr>
          <p:cNvPr id="13" name="Arrow: Up 12">
            <a:extLst>
              <a:ext uri="{FF2B5EF4-FFF2-40B4-BE49-F238E27FC236}">
                <a16:creationId xmlns:a16="http://schemas.microsoft.com/office/drawing/2014/main" id="{C1B583A0-4BB0-4217-8814-985C3A8FB0A9}"/>
              </a:ext>
            </a:extLst>
          </p:cNvPr>
          <p:cNvSpPr/>
          <p:nvPr/>
        </p:nvSpPr>
        <p:spPr>
          <a:xfrm rot="2653421">
            <a:off x="3569980" y="1718399"/>
            <a:ext cx="946835" cy="1451763"/>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A5FCE8DC-42E5-4530-9D97-41543061EE54}"/>
              </a:ext>
            </a:extLst>
          </p:cNvPr>
          <p:cNvSpPr txBox="1"/>
          <p:nvPr/>
        </p:nvSpPr>
        <p:spPr>
          <a:xfrm rot="18780206">
            <a:off x="2518026" y="2167159"/>
            <a:ext cx="2944905" cy="584775"/>
          </a:xfrm>
          <a:prstGeom prst="rect">
            <a:avLst/>
          </a:prstGeom>
          <a:noFill/>
        </p:spPr>
        <p:txBody>
          <a:bodyPr wrap="square" rtlCol="0">
            <a:spAutoFit/>
          </a:bodyPr>
          <a:lstStyle/>
          <a:p>
            <a:pPr algn="ctr"/>
            <a:r>
              <a:rPr lang="en-US" sz="1600" dirty="0"/>
              <a:t>Explanatory</a:t>
            </a:r>
          </a:p>
          <a:p>
            <a:pPr algn="ctr"/>
            <a:r>
              <a:rPr lang="en-US" sz="1600" dirty="0"/>
              <a:t>Hypotheses</a:t>
            </a:r>
          </a:p>
        </p:txBody>
      </p:sp>
      <p:sp>
        <p:nvSpPr>
          <p:cNvPr id="15" name="TextBox 14">
            <a:extLst>
              <a:ext uri="{FF2B5EF4-FFF2-40B4-BE49-F238E27FC236}">
                <a16:creationId xmlns:a16="http://schemas.microsoft.com/office/drawing/2014/main" id="{BC16FF3A-37F3-466D-9898-777C98DC5698}"/>
              </a:ext>
            </a:extLst>
          </p:cNvPr>
          <p:cNvSpPr txBox="1"/>
          <p:nvPr/>
        </p:nvSpPr>
        <p:spPr>
          <a:xfrm>
            <a:off x="2214369" y="1468332"/>
            <a:ext cx="2254625" cy="646331"/>
          </a:xfrm>
          <a:prstGeom prst="rect">
            <a:avLst/>
          </a:prstGeom>
          <a:noFill/>
        </p:spPr>
        <p:txBody>
          <a:bodyPr wrap="square" rtlCol="0">
            <a:spAutoFit/>
          </a:bodyPr>
          <a:lstStyle/>
          <a:p>
            <a:pPr algn="ctr"/>
            <a:r>
              <a:rPr lang="en-US" i="1" dirty="0">
                <a:solidFill>
                  <a:srgbClr val="0070C0"/>
                </a:solidFill>
              </a:rPr>
              <a:t>Abductive </a:t>
            </a:r>
          </a:p>
          <a:p>
            <a:pPr algn="ctr"/>
            <a:r>
              <a:rPr lang="en-US" i="1" dirty="0">
                <a:solidFill>
                  <a:srgbClr val="0070C0"/>
                </a:solidFill>
              </a:rPr>
              <a:t>Reasoning</a:t>
            </a:r>
          </a:p>
        </p:txBody>
      </p:sp>
      <p:sp>
        <p:nvSpPr>
          <p:cNvPr id="16" name="Arrow: Up 15">
            <a:extLst>
              <a:ext uri="{FF2B5EF4-FFF2-40B4-BE49-F238E27FC236}">
                <a16:creationId xmlns:a16="http://schemas.microsoft.com/office/drawing/2014/main" id="{6355CB5A-CBCA-4546-9213-E6D131A57FB0}"/>
              </a:ext>
            </a:extLst>
          </p:cNvPr>
          <p:cNvSpPr/>
          <p:nvPr/>
        </p:nvSpPr>
        <p:spPr>
          <a:xfrm rot="8538636">
            <a:off x="7582020" y="2162063"/>
            <a:ext cx="946835" cy="2127610"/>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0DAE0771-B9F5-4346-843D-52066EFB73B2}"/>
              </a:ext>
            </a:extLst>
          </p:cNvPr>
          <p:cNvSpPr txBox="1"/>
          <p:nvPr/>
        </p:nvSpPr>
        <p:spPr>
          <a:xfrm>
            <a:off x="5900778" y="2848586"/>
            <a:ext cx="2254625" cy="646331"/>
          </a:xfrm>
          <a:prstGeom prst="rect">
            <a:avLst/>
          </a:prstGeom>
          <a:noFill/>
        </p:spPr>
        <p:txBody>
          <a:bodyPr wrap="square" rtlCol="0">
            <a:spAutoFit/>
          </a:bodyPr>
          <a:lstStyle/>
          <a:p>
            <a:pPr algn="ctr"/>
            <a:r>
              <a:rPr lang="en-US" i="1" dirty="0">
                <a:solidFill>
                  <a:srgbClr val="0070C0"/>
                </a:solidFill>
              </a:rPr>
              <a:t>Deductive </a:t>
            </a:r>
          </a:p>
          <a:p>
            <a:pPr algn="ctr"/>
            <a:r>
              <a:rPr lang="en-US" i="1" dirty="0">
                <a:solidFill>
                  <a:srgbClr val="0070C0"/>
                </a:solidFill>
              </a:rPr>
              <a:t>Reasoning</a:t>
            </a:r>
          </a:p>
        </p:txBody>
      </p:sp>
      <p:sp>
        <p:nvSpPr>
          <p:cNvPr id="18" name="TextBox 17">
            <a:extLst>
              <a:ext uri="{FF2B5EF4-FFF2-40B4-BE49-F238E27FC236}">
                <a16:creationId xmlns:a16="http://schemas.microsoft.com/office/drawing/2014/main" id="{E6E7264E-8336-492B-99EB-65222B3D1C91}"/>
              </a:ext>
            </a:extLst>
          </p:cNvPr>
          <p:cNvSpPr txBox="1"/>
          <p:nvPr/>
        </p:nvSpPr>
        <p:spPr>
          <a:xfrm>
            <a:off x="572646" y="-2573"/>
            <a:ext cx="11411712" cy="954107"/>
          </a:xfrm>
          <a:prstGeom prst="rect">
            <a:avLst/>
          </a:prstGeom>
          <a:noFill/>
        </p:spPr>
        <p:txBody>
          <a:bodyPr wrap="square" rtlCol="0">
            <a:spAutoFit/>
          </a:bodyPr>
          <a:lstStyle/>
          <a:p>
            <a:pPr algn="ctr"/>
            <a:r>
              <a:rPr lang="en-US" sz="2800" dirty="0"/>
              <a:t>Peirce’s Trichotomy of the Scientific Method </a:t>
            </a:r>
          </a:p>
          <a:p>
            <a:pPr algn="ctr"/>
            <a:r>
              <a:rPr lang="en-US" sz="2800" dirty="0"/>
              <a:t>As Self-Correcting Cycles Leading to the “Truth” </a:t>
            </a:r>
          </a:p>
        </p:txBody>
      </p:sp>
      <p:sp>
        <p:nvSpPr>
          <p:cNvPr id="19" name="TextBox 18">
            <a:extLst>
              <a:ext uri="{FF2B5EF4-FFF2-40B4-BE49-F238E27FC236}">
                <a16:creationId xmlns:a16="http://schemas.microsoft.com/office/drawing/2014/main" id="{4944BAFE-92FC-4620-BE07-104E7E34BD6F}"/>
              </a:ext>
            </a:extLst>
          </p:cNvPr>
          <p:cNvSpPr txBox="1"/>
          <p:nvPr/>
        </p:nvSpPr>
        <p:spPr>
          <a:xfrm rot="3175636">
            <a:off x="6470333" y="2771893"/>
            <a:ext cx="2944905" cy="584775"/>
          </a:xfrm>
          <a:prstGeom prst="rect">
            <a:avLst/>
          </a:prstGeom>
          <a:noFill/>
        </p:spPr>
        <p:txBody>
          <a:bodyPr wrap="square" rtlCol="0">
            <a:spAutoFit/>
          </a:bodyPr>
          <a:lstStyle/>
          <a:p>
            <a:pPr algn="ctr"/>
            <a:r>
              <a:rPr lang="en-US" sz="1600" dirty="0"/>
              <a:t>What Must </a:t>
            </a:r>
          </a:p>
          <a:p>
            <a:pPr algn="ctr"/>
            <a:r>
              <a:rPr lang="en-US" sz="1600" dirty="0"/>
              <a:t>Happen If True?</a:t>
            </a:r>
          </a:p>
        </p:txBody>
      </p:sp>
      <p:sp>
        <p:nvSpPr>
          <p:cNvPr id="20" name="TextBox 19">
            <a:extLst>
              <a:ext uri="{FF2B5EF4-FFF2-40B4-BE49-F238E27FC236}">
                <a16:creationId xmlns:a16="http://schemas.microsoft.com/office/drawing/2014/main" id="{6C85D4FE-48C3-4588-84B3-62A5808BC84A}"/>
              </a:ext>
            </a:extLst>
          </p:cNvPr>
          <p:cNvSpPr txBox="1"/>
          <p:nvPr/>
        </p:nvSpPr>
        <p:spPr>
          <a:xfrm>
            <a:off x="8912510" y="1903179"/>
            <a:ext cx="3199423" cy="2585323"/>
          </a:xfrm>
          <a:prstGeom prst="rect">
            <a:avLst/>
          </a:prstGeom>
          <a:noFill/>
        </p:spPr>
        <p:txBody>
          <a:bodyPr wrap="square" rtlCol="0">
            <a:spAutoFit/>
          </a:bodyPr>
          <a:lstStyle/>
          <a:p>
            <a:r>
              <a:rPr lang="en-US" dirty="0"/>
              <a:t>What are Testable Conclusions About Other Phenomenon That Must Be Reached For Each Hypothesis if True?</a:t>
            </a:r>
          </a:p>
          <a:p>
            <a:endParaRPr lang="en-US" dirty="0"/>
          </a:p>
          <a:p>
            <a:r>
              <a:rPr lang="en-US" dirty="0"/>
              <a:t>Controlled Experiments Based Upon Samples From a Population</a:t>
            </a:r>
          </a:p>
          <a:p>
            <a:endParaRPr lang="en-US" dirty="0"/>
          </a:p>
        </p:txBody>
      </p:sp>
      <p:sp>
        <p:nvSpPr>
          <p:cNvPr id="22" name="TextBox 21">
            <a:extLst>
              <a:ext uri="{FF2B5EF4-FFF2-40B4-BE49-F238E27FC236}">
                <a16:creationId xmlns:a16="http://schemas.microsoft.com/office/drawing/2014/main" id="{11F88B77-AC17-4BCB-9F4D-796D9C785E79}"/>
              </a:ext>
            </a:extLst>
          </p:cNvPr>
          <p:cNvSpPr txBox="1"/>
          <p:nvPr/>
        </p:nvSpPr>
        <p:spPr>
          <a:xfrm>
            <a:off x="7800648" y="4555858"/>
            <a:ext cx="3636802" cy="954107"/>
          </a:xfrm>
          <a:prstGeom prst="rect">
            <a:avLst/>
          </a:prstGeom>
          <a:noFill/>
        </p:spPr>
        <p:txBody>
          <a:bodyPr wrap="square" rtlCol="0">
            <a:spAutoFit/>
          </a:bodyPr>
          <a:lstStyle/>
          <a:p>
            <a:pPr algn="ctr"/>
            <a:r>
              <a:rPr lang="en-US" sz="2000" dirty="0">
                <a:solidFill>
                  <a:schemeClr val="bg1"/>
                </a:solidFill>
              </a:rPr>
              <a:t>Elimination </a:t>
            </a:r>
          </a:p>
          <a:p>
            <a:pPr algn="ctr"/>
            <a:r>
              <a:rPr lang="en-US" sz="2000" dirty="0">
                <a:solidFill>
                  <a:schemeClr val="bg1"/>
                </a:solidFill>
              </a:rPr>
              <a:t>of False Hypotheses</a:t>
            </a:r>
          </a:p>
          <a:p>
            <a:pPr algn="ctr"/>
            <a:r>
              <a:rPr lang="en-US" sz="1600" i="1" dirty="0">
                <a:solidFill>
                  <a:schemeClr val="bg1"/>
                </a:solidFill>
              </a:rPr>
              <a:t>(retroduction)</a:t>
            </a:r>
          </a:p>
        </p:txBody>
      </p:sp>
      <p:sp>
        <p:nvSpPr>
          <p:cNvPr id="67" name="TextBox 66">
            <a:extLst>
              <a:ext uri="{FF2B5EF4-FFF2-40B4-BE49-F238E27FC236}">
                <a16:creationId xmlns:a16="http://schemas.microsoft.com/office/drawing/2014/main" id="{580721A0-E439-4CA7-B123-2C54EA86B979}"/>
              </a:ext>
            </a:extLst>
          </p:cNvPr>
          <p:cNvSpPr txBox="1"/>
          <p:nvPr/>
        </p:nvSpPr>
        <p:spPr>
          <a:xfrm>
            <a:off x="4074305" y="4662067"/>
            <a:ext cx="2366881" cy="646331"/>
          </a:xfrm>
          <a:prstGeom prst="rect">
            <a:avLst/>
          </a:prstGeom>
          <a:noFill/>
        </p:spPr>
        <p:txBody>
          <a:bodyPr wrap="square" rtlCol="0">
            <a:spAutoFit/>
          </a:bodyPr>
          <a:lstStyle/>
          <a:p>
            <a:pPr algn="ctr"/>
            <a:r>
              <a:rPr lang="en-US" dirty="0">
                <a:solidFill>
                  <a:schemeClr val="bg1"/>
                </a:solidFill>
              </a:rPr>
              <a:t>Sufficient  Accuracy Reached to Take Action</a:t>
            </a:r>
          </a:p>
        </p:txBody>
      </p:sp>
      <p:sp>
        <p:nvSpPr>
          <p:cNvPr id="72" name="TextBox 71">
            <a:extLst>
              <a:ext uri="{FF2B5EF4-FFF2-40B4-BE49-F238E27FC236}">
                <a16:creationId xmlns:a16="http://schemas.microsoft.com/office/drawing/2014/main" id="{B935D535-582C-49B6-8FE4-5C33613CE95F}"/>
              </a:ext>
            </a:extLst>
          </p:cNvPr>
          <p:cNvSpPr txBox="1"/>
          <p:nvPr/>
        </p:nvSpPr>
        <p:spPr>
          <a:xfrm>
            <a:off x="5362412" y="5697186"/>
            <a:ext cx="2254625" cy="646331"/>
          </a:xfrm>
          <a:prstGeom prst="rect">
            <a:avLst/>
          </a:prstGeom>
          <a:noFill/>
        </p:spPr>
        <p:txBody>
          <a:bodyPr wrap="square" rtlCol="0">
            <a:spAutoFit/>
          </a:bodyPr>
          <a:lstStyle/>
          <a:p>
            <a:pPr algn="ctr"/>
            <a:r>
              <a:rPr lang="en-US" i="1" dirty="0">
                <a:solidFill>
                  <a:srgbClr val="0070C0"/>
                </a:solidFill>
              </a:rPr>
              <a:t>Inductive </a:t>
            </a:r>
          </a:p>
          <a:p>
            <a:pPr algn="ctr"/>
            <a:r>
              <a:rPr lang="en-US" i="1" dirty="0">
                <a:solidFill>
                  <a:srgbClr val="0070C0"/>
                </a:solidFill>
              </a:rPr>
              <a:t>Reasoning</a:t>
            </a:r>
          </a:p>
        </p:txBody>
      </p:sp>
      <p:sp>
        <p:nvSpPr>
          <p:cNvPr id="73" name="TextBox 72">
            <a:extLst>
              <a:ext uri="{FF2B5EF4-FFF2-40B4-BE49-F238E27FC236}">
                <a16:creationId xmlns:a16="http://schemas.microsoft.com/office/drawing/2014/main" id="{4FC1A416-B474-4DD7-9D9A-6C18824F9C55}"/>
              </a:ext>
            </a:extLst>
          </p:cNvPr>
          <p:cNvSpPr txBox="1"/>
          <p:nvPr/>
        </p:nvSpPr>
        <p:spPr>
          <a:xfrm>
            <a:off x="3087220" y="6100988"/>
            <a:ext cx="2191948" cy="584775"/>
          </a:xfrm>
          <a:prstGeom prst="rect">
            <a:avLst/>
          </a:prstGeom>
          <a:noFill/>
        </p:spPr>
        <p:txBody>
          <a:bodyPr wrap="square" rtlCol="0">
            <a:spAutoFit/>
          </a:bodyPr>
          <a:lstStyle/>
          <a:p>
            <a:r>
              <a:rPr lang="en-US" sz="1600" i="1" dirty="0"/>
              <a:t>Economics Plays a Role in Sufficiency Decision.</a:t>
            </a:r>
          </a:p>
        </p:txBody>
      </p:sp>
      <p:cxnSp>
        <p:nvCxnSpPr>
          <p:cNvPr id="75" name="Straight Arrow Connector 74">
            <a:extLst>
              <a:ext uri="{FF2B5EF4-FFF2-40B4-BE49-F238E27FC236}">
                <a16:creationId xmlns:a16="http://schemas.microsoft.com/office/drawing/2014/main" id="{07BD4346-2116-4FFA-8C15-B821C4EF0399}"/>
              </a:ext>
            </a:extLst>
          </p:cNvPr>
          <p:cNvCxnSpPr>
            <a:cxnSpLocks/>
          </p:cNvCxnSpPr>
          <p:nvPr/>
        </p:nvCxnSpPr>
        <p:spPr>
          <a:xfrm flipV="1">
            <a:off x="3720866" y="5815383"/>
            <a:ext cx="304168" cy="285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D3DB10C-6874-429A-9EB5-D0BDA6BFD7B0}"/>
              </a:ext>
            </a:extLst>
          </p:cNvPr>
          <p:cNvSpPr txBox="1"/>
          <p:nvPr/>
        </p:nvSpPr>
        <p:spPr>
          <a:xfrm>
            <a:off x="3330853" y="3062153"/>
            <a:ext cx="2147270" cy="369332"/>
          </a:xfrm>
          <a:prstGeom prst="rect">
            <a:avLst/>
          </a:prstGeom>
          <a:noFill/>
        </p:spPr>
        <p:txBody>
          <a:bodyPr wrap="square" rtlCol="0">
            <a:spAutoFit/>
          </a:bodyPr>
          <a:lstStyle/>
          <a:p>
            <a:r>
              <a:rPr lang="en-US" b="1" dirty="0">
                <a:solidFill>
                  <a:srgbClr val="00B050"/>
                </a:solidFill>
              </a:rPr>
              <a:t>Begin Research</a:t>
            </a:r>
          </a:p>
        </p:txBody>
      </p:sp>
      <p:sp>
        <p:nvSpPr>
          <p:cNvPr id="48" name="Arrow: Up 47">
            <a:extLst>
              <a:ext uri="{FF2B5EF4-FFF2-40B4-BE49-F238E27FC236}">
                <a16:creationId xmlns:a16="http://schemas.microsoft.com/office/drawing/2014/main" id="{54CBEA6A-8242-4CE4-9ADF-607096B641F8}"/>
              </a:ext>
            </a:extLst>
          </p:cNvPr>
          <p:cNvSpPr/>
          <p:nvPr/>
        </p:nvSpPr>
        <p:spPr>
          <a:xfrm rot="16200000">
            <a:off x="6950543" y="4326705"/>
            <a:ext cx="946835" cy="1451763"/>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69BDDB9F-BC7F-4458-BF0F-38FAB07B335F}"/>
              </a:ext>
            </a:extLst>
          </p:cNvPr>
          <p:cNvSpPr txBox="1"/>
          <p:nvPr/>
        </p:nvSpPr>
        <p:spPr>
          <a:xfrm>
            <a:off x="6128978" y="4757904"/>
            <a:ext cx="2805953" cy="584775"/>
          </a:xfrm>
          <a:prstGeom prst="rect">
            <a:avLst/>
          </a:prstGeom>
          <a:noFill/>
        </p:spPr>
        <p:txBody>
          <a:bodyPr wrap="square" rtlCol="0">
            <a:spAutoFit/>
          </a:bodyPr>
          <a:lstStyle/>
          <a:p>
            <a:pPr algn="ctr"/>
            <a:r>
              <a:rPr lang="en-US" sz="1600" dirty="0"/>
              <a:t>Test Predictive </a:t>
            </a:r>
          </a:p>
          <a:p>
            <a:pPr algn="ctr"/>
            <a:r>
              <a:rPr lang="en-US" sz="1600" dirty="0"/>
              <a:t>Models</a:t>
            </a:r>
          </a:p>
        </p:txBody>
      </p:sp>
      <p:sp>
        <p:nvSpPr>
          <p:cNvPr id="49" name="TextBox 48">
            <a:extLst>
              <a:ext uri="{FF2B5EF4-FFF2-40B4-BE49-F238E27FC236}">
                <a16:creationId xmlns:a16="http://schemas.microsoft.com/office/drawing/2014/main" id="{E9128566-635D-4E22-8CA8-46353A0E4882}"/>
              </a:ext>
            </a:extLst>
          </p:cNvPr>
          <p:cNvSpPr txBox="1"/>
          <p:nvPr/>
        </p:nvSpPr>
        <p:spPr>
          <a:xfrm>
            <a:off x="6923736" y="5649659"/>
            <a:ext cx="1465729" cy="646331"/>
          </a:xfrm>
          <a:prstGeom prst="rect">
            <a:avLst/>
          </a:prstGeom>
          <a:noFill/>
        </p:spPr>
        <p:txBody>
          <a:bodyPr wrap="square" rtlCol="0">
            <a:spAutoFit/>
          </a:bodyPr>
          <a:lstStyle/>
          <a:p>
            <a:pPr algn="ctr"/>
            <a:r>
              <a:rPr lang="en-US" dirty="0"/>
              <a:t>Assess Accuracy</a:t>
            </a:r>
          </a:p>
        </p:txBody>
      </p:sp>
      <p:sp>
        <p:nvSpPr>
          <p:cNvPr id="50" name="Rectangle: Rounded Corners 49">
            <a:extLst>
              <a:ext uri="{FF2B5EF4-FFF2-40B4-BE49-F238E27FC236}">
                <a16:creationId xmlns:a16="http://schemas.microsoft.com/office/drawing/2014/main" id="{B07A1404-276E-463E-AF32-6CC39A8B190A}"/>
              </a:ext>
            </a:extLst>
          </p:cNvPr>
          <p:cNvSpPr/>
          <p:nvPr/>
        </p:nvSpPr>
        <p:spPr>
          <a:xfrm>
            <a:off x="316212" y="3225868"/>
            <a:ext cx="2920545" cy="12744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Bent-Up 11">
            <a:extLst>
              <a:ext uri="{FF2B5EF4-FFF2-40B4-BE49-F238E27FC236}">
                <a16:creationId xmlns:a16="http://schemas.microsoft.com/office/drawing/2014/main" id="{7A153FEA-8ED1-47CB-B8C8-351935CC139B}"/>
              </a:ext>
            </a:extLst>
          </p:cNvPr>
          <p:cNvSpPr/>
          <p:nvPr/>
        </p:nvSpPr>
        <p:spPr>
          <a:xfrm flipH="1">
            <a:off x="1570939" y="4542549"/>
            <a:ext cx="2191949" cy="983455"/>
          </a:xfrm>
          <a:prstGeom prst="ben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7AE223AE-7625-4688-A0C8-978DAA6794A8}"/>
              </a:ext>
            </a:extLst>
          </p:cNvPr>
          <p:cNvSpPr txBox="1"/>
          <p:nvPr/>
        </p:nvSpPr>
        <p:spPr>
          <a:xfrm>
            <a:off x="1724809" y="5205002"/>
            <a:ext cx="1939217" cy="369332"/>
          </a:xfrm>
          <a:prstGeom prst="rect">
            <a:avLst/>
          </a:prstGeom>
          <a:noFill/>
        </p:spPr>
        <p:txBody>
          <a:bodyPr wrap="square" rtlCol="0">
            <a:spAutoFit/>
          </a:bodyPr>
          <a:lstStyle/>
          <a:p>
            <a:pPr algn="ctr"/>
            <a:r>
              <a:rPr lang="en-US" dirty="0"/>
              <a:t>Execute Actions</a:t>
            </a:r>
          </a:p>
        </p:txBody>
      </p:sp>
      <p:sp>
        <p:nvSpPr>
          <p:cNvPr id="51" name="TextBox 50">
            <a:extLst>
              <a:ext uri="{FF2B5EF4-FFF2-40B4-BE49-F238E27FC236}">
                <a16:creationId xmlns:a16="http://schemas.microsoft.com/office/drawing/2014/main" id="{CE51CCC8-4C1B-4348-AA58-747E9030A4EC}"/>
              </a:ext>
            </a:extLst>
          </p:cNvPr>
          <p:cNvSpPr txBox="1"/>
          <p:nvPr/>
        </p:nvSpPr>
        <p:spPr>
          <a:xfrm>
            <a:off x="541368" y="3410244"/>
            <a:ext cx="2366881" cy="923330"/>
          </a:xfrm>
          <a:prstGeom prst="rect">
            <a:avLst/>
          </a:prstGeom>
          <a:noFill/>
        </p:spPr>
        <p:txBody>
          <a:bodyPr wrap="square" rtlCol="0">
            <a:spAutoFit/>
          </a:bodyPr>
          <a:lstStyle/>
          <a:p>
            <a:pPr algn="ctr"/>
            <a:r>
              <a:rPr lang="en-US" dirty="0">
                <a:solidFill>
                  <a:schemeClr val="bg1"/>
                </a:solidFill>
              </a:rPr>
              <a:t>Assess Results of Application and Adjust Hypotheses</a:t>
            </a:r>
          </a:p>
        </p:txBody>
      </p:sp>
      <p:grpSp>
        <p:nvGrpSpPr>
          <p:cNvPr id="26" name="Group 25">
            <a:extLst>
              <a:ext uri="{FF2B5EF4-FFF2-40B4-BE49-F238E27FC236}">
                <a16:creationId xmlns:a16="http://schemas.microsoft.com/office/drawing/2014/main" id="{E0D3247A-9C82-456B-BD4E-3DB8ED268BD0}"/>
              </a:ext>
            </a:extLst>
          </p:cNvPr>
          <p:cNvGrpSpPr/>
          <p:nvPr/>
        </p:nvGrpSpPr>
        <p:grpSpPr>
          <a:xfrm>
            <a:off x="308683" y="1858804"/>
            <a:ext cx="3301378" cy="1200329"/>
            <a:chOff x="172230" y="2033927"/>
            <a:chExt cx="3301378" cy="1200329"/>
          </a:xfrm>
        </p:grpSpPr>
        <p:sp>
          <p:nvSpPr>
            <p:cNvPr id="24" name="Arrow: Bent 23">
              <a:extLst>
                <a:ext uri="{FF2B5EF4-FFF2-40B4-BE49-F238E27FC236}">
                  <a16:creationId xmlns:a16="http://schemas.microsoft.com/office/drawing/2014/main" id="{AA32D6B8-9C53-4C24-94A8-DB75A7FBC909}"/>
                </a:ext>
              </a:extLst>
            </p:cNvPr>
            <p:cNvSpPr/>
            <p:nvPr/>
          </p:nvSpPr>
          <p:spPr>
            <a:xfrm>
              <a:off x="1618903" y="2340815"/>
              <a:ext cx="761742" cy="886705"/>
            </a:xfrm>
            <a:prstGeom prst="ben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TextBox 51">
              <a:extLst>
                <a:ext uri="{FF2B5EF4-FFF2-40B4-BE49-F238E27FC236}">
                  <a16:creationId xmlns:a16="http://schemas.microsoft.com/office/drawing/2014/main" id="{0D308085-6B94-498F-B8C4-105F80A3D24F}"/>
                </a:ext>
              </a:extLst>
            </p:cNvPr>
            <p:cNvSpPr txBox="1"/>
            <p:nvPr/>
          </p:nvSpPr>
          <p:spPr>
            <a:xfrm>
              <a:off x="172230" y="2033927"/>
              <a:ext cx="1465729" cy="1200329"/>
            </a:xfrm>
            <a:prstGeom prst="rect">
              <a:avLst/>
            </a:prstGeom>
            <a:noFill/>
          </p:spPr>
          <p:txBody>
            <a:bodyPr wrap="square" rtlCol="0">
              <a:spAutoFit/>
            </a:bodyPr>
            <a:lstStyle/>
            <a:p>
              <a:pPr algn="ctr"/>
              <a:r>
                <a:rPr lang="en-US" dirty="0">
                  <a:solidFill>
                    <a:srgbClr val="FF0000"/>
                  </a:solidFill>
                </a:rPr>
                <a:t>Begin Next Cycle with Convergence on “Truth”</a:t>
              </a:r>
            </a:p>
          </p:txBody>
        </p:sp>
        <p:sp>
          <p:nvSpPr>
            <p:cNvPr id="25" name="Arrow: Right 24">
              <a:extLst>
                <a:ext uri="{FF2B5EF4-FFF2-40B4-BE49-F238E27FC236}">
                  <a16:creationId xmlns:a16="http://schemas.microsoft.com/office/drawing/2014/main" id="{AD56446E-6931-42EC-B524-CA9B31F1A003}"/>
                </a:ext>
              </a:extLst>
            </p:cNvPr>
            <p:cNvSpPr/>
            <p:nvPr/>
          </p:nvSpPr>
          <p:spPr>
            <a:xfrm>
              <a:off x="2476349" y="2313069"/>
              <a:ext cx="868065" cy="474147"/>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3" name="TextBox 52">
              <a:extLst>
                <a:ext uri="{FF2B5EF4-FFF2-40B4-BE49-F238E27FC236}">
                  <a16:creationId xmlns:a16="http://schemas.microsoft.com/office/drawing/2014/main" id="{1C900320-A2EE-4DBB-8110-DFEDDF8DFAA6}"/>
                </a:ext>
              </a:extLst>
            </p:cNvPr>
            <p:cNvSpPr txBox="1"/>
            <p:nvPr/>
          </p:nvSpPr>
          <p:spPr>
            <a:xfrm>
              <a:off x="2342889" y="2386676"/>
              <a:ext cx="1130719" cy="307777"/>
            </a:xfrm>
            <a:prstGeom prst="rect">
              <a:avLst/>
            </a:prstGeom>
            <a:noFill/>
          </p:spPr>
          <p:txBody>
            <a:bodyPr wrap="square" rtlCol="0">
              <a:spAutoFit/>
            </a:bodyPr>
            <a:lstStyle/>
            <a:p>
              <a:pPr algn="ctr"/>
              <a:r>
                <a:rPr lang="en-US" sz="1400" dirty="0"/>
                <a:t>Experience</a:t>
              </a:r>
            </a:p>
          </p:txBody>
        </p:sp>
      </p:grpSp>
      <p:sp>
        <p:nvSpPr>
          <p:cNvPr id="33" name="TextBox 32">
            <a:extLst>
              <a:ext uri="{FF2B5EF4-FFF2-40B4-BE49-F238E27FC236}">
                <a16:creationId xmlns:a16="http://schemas.microsoft.com/office/drawing/2014/main" id="{42D0D50D-B000-4206-A0B5-DA029F1ECAEA}"/>
              </a:ext>
            </a:extLst>
          </p:cNvPr>
          <p:cNvSpPr txBox="1"/>
          <p:nvPr/>
        </p:nvSpPr>
        <p:spPr>
          <a:xfrm>
            <a:off x="502469" y="5815383"/>
            <a:ext cx="2191948" cy="584775"/>
          </a:xfrm>
          <a:prstGeom prst="rect">
            <a:avLst/>
          </a:prstGeom>
          <a:noFill/>
        </p:spPr>
        <p:txBody>
          <a:bodyPr wrap="square" rtlCol="0">
            <a:spAutoFit/>
          </a:bodyPr>
          <a:lstStyle/>
          <a:p>
            <a:r>
              <a:rPr lang="en-US" sz="1600" i="1" dirty="0"/>
              <a:t>reflects imaginative interpretation of results.</a:t>
            </a:r>
          </a:p>
        </p:txBody>
      </p:sp>
      <p:cxnSp>
        <p:nvCxnSpPr>
          <p:cNvPr id="34" name="Straight Arrow Connector 33">
            <a:extLst>
              <a:ext uri="{FF2B5EF4-FFF2-40B4-BE49-F238E27FC236}">
                <a16:creationId xmlns:a16="http://schemas.microsoft.com/office/drawing/2014/main" id="{D53BBA08-67DC-4E72-9339-07B5DC1893DD}"/>
              </a:ext>
            </a:extLst>
          </p:cNvPr>
          <p:cNvCxnSpPr>
            <a:cxnSpLocks/>
          </p:cNvCxnSpPr>
          <p:nvPr/>
        </p:nvCxnSpPr>
        <p:spPr>
          <a:xfrm flipV="1">
            <a:off x="1073065" y="5431531"/>
            <a:ext cx="304168" cy="285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66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28DDA9-6C3A-400B-B414-F6F58914C790}"/>
              </a:ext>
            </a:extLst>
          </p:cNvPr>
          <p:cNvPicPr>
            <a:picLocks noChangeAspect="1"/>
          </p:cNvPicPr>
          <p:nvPr/>
        </p:nvPicPr>
        <p:blipFill>
          <a:blip r:embed="rId2"/>
          <a:stretch>
            <a:fillRect/>
          </a:stretch>
        </p:blipFill>
        <p:spPr>
          <a:xfrm>
            <a:off x="694827" y="691913"/>
            <a:ext cx="10010775" cy="5010150"/>
          </a:xfrm>
          <a:prstGeom prst="rect">
            <a:avLst/>
          </a:prstGeom>
        </p:spPr>
      </p:pic>
      <p:sp>
        <p:nvSpPr>
          <p:cNvPr id="3" name="TextBox 2">
            <a:extLst>
              <a:ext uri="{FF2B5EF4-FFF2-40B4-BE49-F238E27FC236}">
                <a16:creationId xmlns:a16="http://schemas.microsoft.com/office/drawing/2014/main" id="{A5DB4D6C-091B-45F7-96C2-0193C8EA5772}"/>
              </a:ext>
            </a:extLst>
          </p:cNvPr>
          <p:cNvSpPr txBox="1"/>
          <p:nvPr/>
        </p:nvSpPr>
        <p:spPr>
          <a:xfrm>
            <a:off x="1277957" y="5842921"/>
            <a:ext cx="8260814" cy="646331"/>
          </a:xfrm>
          <a:prstGeom prst="rect">
            <a:avLst/>
          </a:prstGeom>
          <a:noFill/>
        </p:spPr>
        <p:txBody>
          <a:bodyPr wrap="square" rtlCol="0">
            <a:spAutoFit/>
          </a:bodyPr>
          <a:lstStyle/>
          <a:p>
            <a:r>
              <a:rPr lang="en-US" dirty="0"/>
              <a:t>Nearly All Business Systems Collect Time Stamped Transaction Flows or Documented Interactions Between People (Roles), Goods , Services Departments, etc.  </a:t>
            </a:r>
          </a:p>
        </p:txBody>
      </p:sp>
    </p:spTree>
    <p:extLst>
      <p:ext uri="{BB962C8B-B14F-4D97-AF65-F5344CB8AC3E}">
        <p14:creationId xmlns:p14="http://schemas.microsoft.com/office/powerpoint/2010/main" val="1117393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B2A9F4-BB9A-4B53-BC1F-474D391F928E}"/>
              </a:ext>
            </a:extLst>
          </p:cNvPr>
          <p:cNvPicPr>
            <a:picLocks noChangeAspect="1"/>
          </p:cNvPicPr>
          <p:nvPr/>
        </p:nvPicPr>
        <p:blipFill>
          <a:blip r:embed="rId2"/>
          <a:stretch>
            <a:fillRect/>
          </a:stretch>
        </p:blipFill>
        <p:spPr>
          <a:xfrm>
            <a:off x="153143" y="1261743"/>
            <a:ext cx="11885714" cy="4838095"/>
          </a:xfrm>
          <a:prstGeom prst="rect">
            <a:avLst/>
          </a:prstGeom>
        </p:spPr>
      </p:pic>
      <p:sp>
        <p:nvSpPr>
          <p:cNvPr id="3" name="TextBox 2">
            <a:extLst>
              <a:ext uri="{FF2B5EF4-FFF2-40B4-BE49-F238E27FC236}">
                <a16:creationId xmlns:a16="http://schemas.microsoft.com/office/drawing/2014/main" id="{FB4FE4EC-7B93-4224-B8AB-239399AFD639}"/>
              </a:ext>
            </a:extLst>
          </p:cNvPr>
          <p:cNvSpPr txBox="1"/>
          <p:nvPr/>
        </p:nvSpPr>
        <p:spPr>
          <a:xfrm>
            <a:off x="1417983" y="172278"/>
            <a:ext cx="9422295" cy="369332"/>
          </a:xfrm>
          <a:prstGeom prst="rect">
            <a:avLst/>
          </a:prstGeom>
          <a:noFill/>
        </p:spPr>
        <p:txBody>
          <a:bodyPr wrap="square" rtlCol="0">
            <a:spAutoFit/>
          </a:bodyPr>
          <a:lstStyle/>
          <a:p>
            <a:pPr algn="ctr"/>
            <a:r>
              <a:rPr lang="en-US" dirty="0"/>
              <a:t>Common Format of KPI’s</a:t>
            </a:r>
          </a:p>
        </p:txBody>
      </p:sp>
    </p:spTree>
    <p:extLst>
      <p:ext uri="{BB962C8B-B14F-4D97-AF65-F5344CB8AC3E}">
        <p14:creationId xmlns:p14="http://schemas.microsoft.com/office/powerpoint/2010/main" val="2473863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 you need to know about Knowledge Management (Pt. 1) | carsten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9" y="1899029"/>
            <a:ext cx="1527368" cy="1145526"/>
          </a:xfrm>
          <a:prstGeom prst="rect">
            <a:avLst/>
          </a:prstGeom>
        </p:spPr>
      </p:pic>
      <p:sp>
        <p:nvSpPr>
          <p:cNvPr id="3" name="TextBox 2"/>
          <p:cNvSpPr txBox="1"/>
          <p:nvPr/>
        </p:nvSpPr>
        <p:spPr>
          <a:xfrm>
            <a:off x="-829114" y="1440402"/>
            <a:ext cx="3493826" cy="369332"/>
          </a:xfrm>
          <a:prstGeom prst="rect">
            <a:avLst/>
          </a:prstGeom>
          <a:noFill/>
        </p:spPr>
        <p:txBody>
          <a:bodyPr wrap="square" rtlCol="0">
            <a:spAutoFit/>
          </a:bodyPr>
          <a:lstStyle/>
          <a:p>
            <a:pPr algn="ctr"/>
            <a:r>
              <a:rPr lang="en-US" dirty="0"/>
              <a:t>Process</a:t>
            </a:r>
          </a:p>
        </p:txBody>
      </p:sp>
      <p:pic>
        <p:nvPicPr>
          <p:cNvPr id="4" name="Picture 3" descr="Survey of Communication Study/Chapter 11 - Organizational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7801" y="3103758"/>
            <a:ext cx="1828649" cy="1273959"/>
          </a:xfrm>
          <a:prstGeom prst="rect">
            <a:avLst/>
          </a:prstGeom>
        </p:spPr>
      </p:pic>
      <p:sp>
        <p:nvSpPr>
          <p:cNvPr id="5" name="TextBox 4"/>
          <p:cNvSpPr txBox="1"/>
          <p:nvPr/>
        </p:nvSpPr>
        <p:spPr>
          <a:xfrm>
            <a:off x="6951892" y="4590487"/>
            <a:ext cx="3493826" cy="369332"/>
          </a:xfrm>
          <a:prstGeom prst="rect">
            <a:avLst/>
          </a:prstGeom>
          <a:noFill/>
        </p:spPr>
        <p:txBody>
          <a:bodyPr wrap="square" rtlCol="0">
            <a:spAutoFit/>
          </a:bodyPr>
          <a:lstStyle/>
          <a:p>
            <a:pPr algn="ctr"/>
            <a:r>
              <a:rPr lang="en-US" dirty="0"/>
              <a:t>KPI</a:t>
            </a:r>
          </a:p>
        </p:txBody>
      </p:sp>
      <p:pic>
        <p:nvPicPr>
          <p:cNvPr id="6" name="Picture 5"/>
          <p:cNvPicPr>
            <a:picLocks noChangeAspect="1"/>
          </p:cNvPicPr>
          <p:nvPr/>
        </p:nvPicPr>
        <p:blipFill>
          <a:blip r:embed="rId4"/>
          <a:stretch>
            <a:fillRect/>
          </a:stretch>
        </p:blipFill>
        <p:spPr>
          <a:xfrm>
            <a:off x="3926048" y="2312247"/>
            <a:ext cx="2305106" cy="1428491"/>
          </a:xfrm>
          <a:prstGeom prst="rect">
            <a:avLst/>
          </a:prstGeom>
        </p:spPr>
      </p:pic>
      <p:sp>
        <p:nvSpPr>
          <p:cNvPr id="11" name="TextBox 10"/>
          <p:cNvSpPr txBox="1"/>
          <p:nvPr/>
        </p:nvSpPr>
        <p:spPr>
          <a:xfrm>
            <a:off x="350525" y="5596550"/>
            <a:ext cx="3493826" cy="369332"/>
          </a:xfrm>
          <a:prstGeom prst="rect">
            <a:avLst/>
          </a:prstGeom>
          <a:noFill/>
        </p:spPr>
        <p:txBody>
          <a:bodyPr wrap="square" rtlCol="0">
            <a:spAutoFit/>
          </a:bodyPr>
          <a:lstStyle/>
          <a:p>
            <a:pPr algn="ctr"/>
            <a:r>
              <a:rPr lang="en-US" dirty="0"/>
              <a:t>Database</a:t>
            </a:r>
          </a:p>
        </p:txBody>
      </p:sp>
      <p:sp>
        <p:nvSpPr>
          <p:cNvPr id="12" name="TextBox 11"/>
          <p:cNvSpPr txBox="1"/>
          <p:nvPr/>
        </p:nvSpPr>
        <p:spPr>
          <a:xfrm>
            <a:off x="2887864" y="186392"/>
            <a:ext cx="4471639" cy="646331"/>
          </a:xfrm>
          <a:prstGeom prst="rect">
            <a:avLst/>
          </a:prstGeom>
          <a:noFill/>
        </p:spPr>
        <p:txBody>
          <a:bodyPr wrap="square" rtlCol="0">
            <a:spAutoFit/>
          </a:bodyPr>
          <a:lstStyle/>
          <a:p>
            <a:pPr algn="ctr"/>
            <a:r>
              <a:rPr lang="en-US" sz="3600" dirty="0"/>
              <a:t>Observable</a:t>
            </a:r>
          </a:p>
        </p:txBody>
      </p:sp>
      <p:sp>
        <p:nvSpPr>
          <p:cNvPr id="19" name="Arrow: Right 18"/>
          <p:cNvSpPr/>
          <p:nvPr/>
        </p:nvSpPr>
        <p:spPr>
          <a:xfrm rot="18808257">
            <a:off x="3666882" y="3769364"/>
            <a:ext cx="558703" cy="4404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Right 19"/>
          <p:cNvSpPr/>
          <p:nvPr/>
        </p:nvSpPr>
        <p:spPr>
          <a:xfrm rot="3735830">
            <a:off x="552264" y="3174424"/>
            <a:ext cx="564680" cy="449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5"/>
          <a:stretch>
            <a:fillRect/>
          </a:stretch>
        </p:blipFill>
        <p:spPr>
          <a:xfrm>
            <a:off x="7108221" y="509765"/>
            <a:ext cx="3768498" cy="2323755"/>
          </a:xfrm>
          <a:prstGeom prst="rect">
            <a:avLst/>
          </a:prstGeom>
          <a:ln>
            <a:solidFill>
              <a:schemeClr val="tx1"/>
            </a:solidFill>
          </a:ln>
        </p:spPr>
      </p:pic>
      <p:sp>
        <p:nvSpPr>
          <p:cNvPr id="8" name="TextBox 7"/>
          <p:cNvSpPr txBox="1"/>
          <p:nvPr/>
        </p:nvSpPr>
        <p:spPr>
          <a:xfrm>
            <a:off x="350525" y="309700"/>
            <a:ext cx="3371850" cy="369332"/>
          </a:xfrm>
          <a:prstGeom prst="rect">
            <a:avLst/>
          </a:prstGeom>
          <a:noFill/>
        </p:spPr>
        <p:txBody>
          <a:bodyPr wrap="square" rtlCol="0">
            <a:spAutoFit/>
          </a:bodyPr>
          <a:lstStyle/>
          <a:p>
            <a:r>
              <a:rPr lang="en-US" dirty="0"/>
              <a:t>Big Picture Clarification</a:t>
            </a:r>
          </a:p>
        </p:txBody>
      </p:sp>
      <p:pic>
        <p:nvPicPr>
          <p:cNvPr id="14" name="Picture 13"/>
          <p:cNvPicPr>
            <a:picLocks noChangeAspect="1"/>
          </p:cNvPicPr>
          <p:nvPr/>
        </p:nvPicPr>
        <p:blipFill>
          <a:blip r:embed="rId6"/>
          <a:stretch>
            <a:fillRect/>
          </a:stretch>
        </p:blipFill>
        <p:spPr>
          <a:xfrm>
            <a:off x="834604" y="4364528"/>
            <a:ext cx="2779313" cy="1190582"/>
          </a:xfrm>
          <a:prstGeom prst="rect">
            <a:avLst/>
          </a:prstGeom>
          <a:ln>
            <a:solidFill>
              <a:schemeClr val="tx1"/>
            </a:solidFill>
          </a:ln>
        </p:spPr>
      </p:pic>
      <p:sp>
        <p:nvSpPr>
          <p:cNvPr id="15" name="TextBox 14"/>
          <p:cNvSpPr txBox="1"/>
          <p:nvPr/>
        </p:nvSpPr>
        <p:spPr>
          <a:xfrm>
            <a:off x="3391243" y="1523407"/>
            <a:ext cx="3493826" cy="369332"/>
          </a:xfrm>
          <a:prstGeom prst="rect">
            <a:avLst/>
          </a:prstGeom>
          <a:noFill/>
        </p:spPr>
        <p:txBody>
          <a:bodyPr wrap="square" rtlCol="0">
            <a:spAutoFit/>
          </a:bodyPr>
          <a:lstStyle/>
          <a:p>
            <a:pPr algn="ctr"/>
            <a:r>
              <a:rPr lang="en-US" dirty="0"/>
              <a:t>Process Behavior</a:t>
            </a:r>
          </a:p>
        </p:txBody>
      </p:sp>
      <p:sp>
        <p:nvSpPr>
          <p:cNvPr id="16" name="Arrow: Right 15"/>
          <p:cNvSpPr/>
          <p:nvPr/>
        </p:nvSpPr>
        <p:spPr>
          <a:xfrm rot="19187216">
            <a:off x="6349680" y="2009888"/>
            <a:ext cx="514539" cy="4599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11072AF1-62AA-4499-8E64-BDB95D048802}"/>
              </a:ext>
            </a:extLst>
          </p:cNvPr>
          <p:cNvSpPr txBox="1"/>
          <p:nvPr/>
        </p:nvSpPr>
        <p:spPr>
          <a:xfrm>
            <a:off x="9875520" y="3326130"/>
            <a:ext cx="1680210" cy="923330"/>
          </a:xfrm>
          <a:prstGeom prst="rect">
            <a:avLst/>
          </a:prstGeom>
          <a:noFill/>
        </p:spPr>
        <p:txBody>
          <a:bodyPr wrap="square" rtlCol="0">
            <a:spAutoFit/>
          </a:bodyPr>
          <a:lstStyle/>
          <a:p>
            <a:r>
              <a:rPr lang="en-US" dirty="0"/>
              <a:t>Efficiency and/or Effectiveness</a:t>
            </a:r>
          </a:p>
        </p:txBody>
      </p:sp>
      <p:sp>
        <p:nvSpPr>
          <p:cNvPr id="10" name="TextBox 9">
            <a:extLst>
              <a:ext uri="{FF2B5EF4-FFF2-40B4-BE49-F238E27FC236}">
                <a16:creationId xmlns:a16="http://schemas.microsoft.com/office/drawing/2014/main" id="{F59FC649-27D0-45CE-869A-7336912FDC29}"/>
              </a:ext>
            </a:extLst>
          </p:cNvPr>
          <p:cNvSpPr txBox="1"/>
          <p:nvPr/>
        </p:nvSpPr>
        <p:spPr>
          <a:xfrm>
            <a:off x="4777740" y="5663783"/>
            <a:ext cx="3130061" cy="646331"/>
          </a:xfrm>
          <a:prstGeom prst="rect">
            <a:avLst/>
          </a:prstGeom>
          <a:noFill/>
        </p:spPr>
        <p:txBody>
          <a:bodyPr wrap="square" rtlCol="0">
            <a:spAutoFit/>
          </a:bodyPr>
          <a:lstStyle/>
          <a:p>
            <a:r>
              <a:rPr lang="en-US" dirty="0"/>
              <a:t>Metrics give us insights toward control of the process</a:t>
            </a:r>
          </a:p>
        </p:txBody>
      </p:sp>
    </p:spTree>
    <p:extLst>
      <p:ext uri="{BB962C8B-B14F-4D97-AF65-F5344CB8AC3E}">
        <p14:creationId xmlns:p14="http://schemas.microsoft.com/office/powerpoint/2010/main" val="1928171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 you need to know about Knowledge Management (Pt. 1) | carste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5" y="1895945"/>
            <a:ext cx="2236073" cy="1677055"/>
          </a:xfrm>
          <a:prstGeom prst="rect">
            <a:avLst/>
          </a:prstGeom>
        </p:spPr>
      </p:pic>
      <p:sp>
        <p:nvSpPr>
          <p:cNvPr id="3" name="TextBox 2"/>
          <p:cNvSpPr txBox="1"/>
          <p:nvPr/>
        </p:nvSpPr>
        <p:spPr>
          <a:xfrm>
            <a:off x="-369889" y="1810675"/>
            <a:ext cx="3493826" cy="369332"/>
          </a:xfrm>
          <a:prstGeom prst="rect">
            <a:avLst/>
          </a:prstGeom>
          <a:noFill/>
        </p:spPr>
        <p:txBody>
          <a:bodyPr wrap="square" rtlCol="0">
            <a:spAutoFit/>
          </a:bodyPr>
          <a:lstStyle/>
          <a:p>
            <a:pPr algn="ctr"/>
            <a:r>
              <a:rPr lang="en-US" dirty="0"/>
              <a:t>Process</a:t>
            </a:r>
          </a:p>
        </p:txBody>
      </p:sp>
      <p:sp>
        <p:nvSpPr>
          <p:cNvPr id="5" name="TextBox 4"/>
          <p:cNvSpPr txBox="1"/>
          <p:nvPr/>
        </p:nvSpPr>
        <p:spPr>
          <a:xfrm>
            <a:off x="8418692" y="1232510"/>
            <a:ext cx="3493826" cy="369332"/>
          </a:xfrm>
          <a:prstGeom prst="rect">
            <a:avLst/>
          </a:prstGeom>
          <a:noFill/>
        </p:spPr>
        <p:txBody>
          <a:bodyPr wrap="square" rtlCol="0">
            <a:spAutoFit/>
          </a:bodyPr>
          <a:lstStyle/>
          <a:p>
            <a:pPr algn="ctr"/>
            <a:r>
              <a:rPr lang="en-US" dirty="0"/>
              <a:t>KPI</a:t>
            </a:r>
          </a:p>
        </p:txBody>
      </p:sp>
      <p:pic>
        <p:nvPicPr>
          <p:cNvPr id="6" name="Picture 5"/>
          <p:cNvPicPr>
            <a:picLocks noChangeAspect="1"/>
          </p:cNvPicPr>
          <p:nvPr/>
        </p:nvPicPr>
        <p:blipFill>
          <a:blip r:embed="rId4"/>
          <a:stretch>
            <a:fillRect/>
          </a:stretch>
        </p:blipFill>
        <p:spPr>
          <a:xfrm>
            <a:off x="4209284" y="1737860"/>
            <a:ext cx="2884992" cy="1787851"/>
          </a:xfrm>
          <a:prstGeom prst="rect">
            <a:avLst/>
          </a:prstGeom>
        </p:spPr>
      </p:pic>
      <p:sp>
        <p:nvSpPr>
          <p:cNvPr id="11" name="TextBox 10"/>
          <p:cNvSpPr txBox="1"/>
          <p:nvPr/>
        </p:nvSpPr>
        <p:spPr>
          <a:xfrm>
            <a:off x="4209284" y="1374532"/>
            <a:ext cx="3493826" cy="369332"/>
          </a:xfrm>
          <a:prstGeom prst="rect">
            <a:avLst/>
          </a:prstGeom>
          <a:noFill/>
        </p:spPr>
        <p:txBody>
          <a:bodyPr wrap="square" rtlCol="0">
            <a:spAutoFit/>
          </a:bodyPr>
          <a:lstStyle/>
          <a:p>
            <a:pPr algn="ctr"/>
            <a:r>
              <a:rPr lang="en-US" dirty="0"/>
              <a:t>Data</a:t>
            </a:r>
          </a:p>
        </p:txBody>
      </p:sp>
      <p:sp>
        <p:nvSpPr>
          <p:cNvPr id="12" name="TextBox 11"/>
          <p:cNvSpPr txBox="1"/>
          <p:nvPr/>
        </p:nvSpPr>
        <p:spPr>
          <a:xfrm>
            <a:off x="3741282" y="546537"/>
            <a:ext cx="4471639" cy="646331"/>
          </a:xfrm>
          <a:prstGeom prst="rect">
            <a:avLst/>
          </a:prstGeom>
          <a:noFill/>
        </p:spPr>
        <p:txBody>
          <a:bodyPr wrap="square" rtlCol="0">
            <a:spAutoFit/>
          </a:bodyPr>
          <a:lstStyle/>
          <a:p>
            <a:pPr algn="ctr"/>
            <a:r>
              <a:rPr lang="en-US" sz="3600" dirty="0"/>
              <a:t>Observable</a:t>
            </a:r>
          </a:p>
        </p:txBody>
      </p:sp>
      <p:sp>
        <p:nvSpPr>
          <p:cNvPr id="19" name="Arrow: Right 18"/>
          <p:cNvSpPr/>
          <p:nvPr/>
        </p:nvSpPr>
        <p:spPr>
          <a:xfrm>
            <a:off x="7539738" y="2068775"/>
            <a:ext cx="985675" cy="936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Right 19"/>
          <p:cNvSpPr/>
          <p:nvPr/>
        </p:nvSpPr>
        <p:spPr>
          <a:xfrm>
            <a:off x="3025676" y="2111513"/>
            <a:ext cx="985675" cy="936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3" name="Object 12"/>
          <p:cNvGraphicFramePr>
            <a:graphicFrameLocks noChangeAspect="1"/>
          </p:cNvGraphicFramePr>
          <p:nvPr/>
        </p:nvGraphicFramePr>
        <p:xfrm>
          <a:off x="3927966" y="4511092"/>
          <a:ext cx="3950705" cy="631015"/>
        </p:xfrm>
        <a:graphic>
          <a:graphicData uri="http://schemas.openxmlformats.org/presentationml/2006/ole">
            <mc:AlternateContent xmlns:mc="http://schemas.openxmlformats.org/markup-compatibility/2006">
              <mc:Choice xmlns:v="urn:schemas-microsoft-com:vml" Requires="v">
                <p:oleObj spid="_x0000_s1065" name="Equation" r:id="rId5" imgW="1828800" imgH="291960" progId="Equation.DSMT4">
                  <p:embed/>
                </p:oleObj>
              </mc:Choice>
              <mc:Fallback>
                <p:oleObj name="Equation" r:id="rId5" imgW="1828800" imgH="291960" progId="Equation.DSMT4">
                  <p:embed/>
                  <p:pic>
                    <p:nvPicPr>
                      <p:cNvPr id="13" name="Object 12"/>
                      <p:cNvPicPr/>
                      <p:nvPr/>
                    </p:nvPicPr>
                    <p:blipFill>
                      <a:blip r:embed="rId6"/>
                      <a:stretch>
                        <a:fillRect/>
                      </a:stretch>
                    </p:blipFill>
                    <p:spPr>
                      <a:xfrm>
                        <a:off x="3927966" y="4511092"/>
                        <a:ext cx="3950705" cy="631015"/>
                      </a:xfrm>
                      <a:prstGeom prst="rect">
                        <a:avLst/>
                      </a:prstGeom>
                    </p:spPr>
                  </p:pic>
                </p:oleObj>
              </mc:Fallback>
            </mc:AlternateContent>
          </a:graphicData>
        </a:graphic>
      </p:graphicFrame>
      <p:sp>
        <p:nvSpPr>
          <p:cNvPr id="14" name="TextBox 13"/>
          <p:cNvSpPr txBox="1"/>
          <p:nvPr/>
        </p:nvSpPr>
        <p:spPr>
          <a:xfrm>
            <a:off x="3737586" y="5228506"/>
            <a:ext cx="4331464" cy="646331"/>
          </a:xfrm>
          <a:prstGeom prst="rect">
            <a:avLst/>
          </a:prstGeom>
          <a:noFill/>
        </p:spPr>
        <p:txBody>
          <a:bodyPr wrap="square" rtlCol="0">
            <a:spAutoFit/>
          </a:bodyPr>
          <a:lstStyle/>
          <a:p>
            <a:pPr algn="ctr"/>
            <a:r>
              <a:rPr lang="en-US" dirty="0"/>
              <a:t>The Underlying, Unobservable True Statistical Model that Generates the Data </a:t>
            </a:r>
          </a:p>
        </p:txBody>
      </p:sp>
      <p:sp>
        <p:nvSpPr>
          <p:cNvPr id="15" name="TextBox 14"/>
          <p:cNvSpPr txBox="1"/>
          <p:nvPr/>
        </p:nvSpPr>
        <p:spPr>
          <a:xfrm>
            <a:off x="3511289" y="6211669"/>
            <a:ext cx="4471639" cy="646331"/>
          </a:xfrm>
          <a:prstGeom prst="rect">
            <a:avLst/>
          </a:prstGeom>
          <a:noFill/>
        </p:spPr>
        <p:txBody>
          <a:bodyPr wrap="square" rtlCol="0">
            <a:spAutoFit/>
          </a:bodyPr>
          <a:lstStyle/>
          <a:p>
            <a:pPr algn="ctr"/>
            <a:r>
              <a:rPr lang="en-US" sz="3600" dirty="0"/>
              <a:t>Unobservable</a:t>
            </a:r>
          </a:p>
        </p:txBody>
      </p:sp>
      <p:cxnSp>
        <p:nvCxnSpPr>
          <p:cNvPr id="16" name="Straight Connector 15"/>
          <p:cNvCxnSpPr/>
          <p:nvPr/>
        </p:nvCxnSpPr>
        <p:spPr>
          <a:xfrm flipV="1">
            <a:off x="350525" y="4022167"/>
            <a:ext cx="12100054" cy="1143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Arrow: Right 16"/>
          <p:cNvSpPr/>
          <p:nvPr/>
        </p:nvSpPr>
        <p:spPr>
          <a:xfrm rot="16200000">
            <a:off x="5327397" y="3534854"/>
            <a:ext cx="1151841" cy="93670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7"/>
          <a:stretch>
            <a:fillRect/>
          </a:stretch>
        </p:blipFill>
        <p:spPr>
          <a:xfrm>
            <a:off x="8721105" y="1649894"/>
            <a:ext cx="2889001" cy="1781434"/>
          </a:xfrm>
          <a:prstGeom prst="rect">
            <a:avLst/>
          </a:prstGeom>
          <a:ln>
            <a:solidFill>
              <a:schemeClr val="tx1"/>
            </a:solidFill>
          </a:ln>
        </p:spPr>
      </p:pic>
      <p:sp>
        <p:nvSpPr>
          <p:cNvPr id="4" name="TextBox 3">
            <a:extLst>
              <a:ext uri="{FF2B5EF4-FFF2-40B4-BE49-F238E27FC236}">
                <a16:creationId xmlns:a16="http://schemas.microsoft.com/office/drawing/2014/main" id="{9C36512F-96E4-4025-BAEE-3E5E1CDF39EA}"/>
              </a:ext>
            </a:extLst>
          </p:cNvPr>
          <p:cNvSpPr txBox="1"/>
          <p:nvPr/>
        </p:nvSpPr>
        <p:spPr>
          <a:xfrm>
            <a:off x="8978131" y="4074344"/>
            <a:ext cx="3213869" cy="2585323"/>
          </a:xfrm>
          <a:prstGeom prst="rect">
            <a:avLst/>
          </a:prstGeom>
          <a:noFill/>
        </p:spPr>
        <p:txBody>
          <a:bodyPr wrap="square" rtlCol="0">
            <a:spAutoFit/>
          </a:bodyPr>
          <a:lstStyle/>
          <a:p>
            <a:r>
              <a:rPr lang="en-US" dirty="0"/>
              <a:t>Model Selection Strategy</a:t>
            </a:r>
          </a:p>
          <a:p>
            <a:pPr marL="285750" indent="-285750">
              <a:buFont typeface="Arial" panose="020B0604020202020204" pitchFamily="34" charset="0"/>
              <a:buChar char="•"/>
            </a:pPr>
            <a:r>
              <a:rPr lang="en-US" dirty="0"/>
              <a:t>Predefined Structure or let data define structure</a:t>
            </a:r>
          </a:p>
          <a:p>
            <a:pPr marL="285750" indent="-285750">
              <a:buFont typeface="Arial" panose="020B0604020202020204" pitchFamily="34" charset="0"/>
              <a:buChar char="•"/>
            </a:pPr>
            <a:r>
              <a:rPr lang="en-US" dirty="0"/>
              <a:t>The data itself—how the point cloud looks</a:t>
            </a:r>
          </a:p>
          <a:p>
            <a:pPr marL="285750" indent="-285750">
              <a:buFont typeface="Arial" panose="020B0604020202020204" pitchFamily="34" charset="0"/>
              <a:buChar char="•"/>
            </a:pPr>
            <a:r>
              <a:rPr lang="en-US" dirty="0"/>
              <a:t>The performance of the model (ROC, cross validation, hold outs, etc)</a:t>
            </a:r>
          </a:p>
          <a:p>
            <a:pPr marL="285750" indent="-285750">
              <a:buFont typeface="Arial" panose="020B0604020202020204" pitchFamily="34" charset="0"/>
              <a:buChar char="•"/>
            </a:pPr>
            <a:r>
              <a:rPr lang="en-US" dirty="0"/>
              <a:t>VIPs make sense</a:t>
            </a:r>
          </a:p>
        </p:txBody>
      </p:sp>
      <p:sp>
        <p:nvSpPr>
          <p:cNvPr id="7" name="TextBox 6">
            <a:extLst>
              <a:ext uri="{FF2B5EF4-FFF2-40B4-BE49-F238E27FC236}">
                <a16:creationId xmlns:a16="http://schemas.microsoft.com/office/drawing/2014/main" id="{54E45780-87E3-4EDB-A7EC-B3BE5D911B0A}"/>
              </a:ext>
            </a:extLst>
          </p:cNvPr>
          <p:cNvSpPr txBox="1"/>
          <p:nvPr/>
        </p:nvSpPr>
        <p:spPr>
          <a:xfrm>
            <a:off x="2317820" y="1015523"/>
            <a:ext cx="3387061" cy="646331"/>
          </a:xfrm>
          <a:prstGeom prst="rect">
            <a:avLst/>
          </a:prstGeom>
          <a:noFill/>
        </p:spPr>
        <p:txBody>
          <a:bodyPr wrap="square" rtlCol="0">
            <a:spAutoFit/>
          </a:bodyPr>
          <a:lstStyle/>
          <a:p>
            <a:r>
              <a:rPr lang="en-US" dirty="0"/>
              <a:t>Machine Learning Helps Identify Relationships of Variables</a:t>
            </a:r>
          </a:p>
        </p:txBody>
      </p:sp>
      <p:cxnSp>
        <p:nvCxnSpPr>
          <p:cNvPr id="9" name="Straight Arrow Connector 8">
            <a:extLst>
              <a:ext uri="{FF2B5EF4-FFF2-40B4-BE49-F238E27FC236}">
                <a16:creationId xmlns:a16="http://schemas.microsoft.com/office/drawing/2014/main" id="{A9E56C81-B2AE-470C-8EC8-7FD91C86D58D}"/>
              </a:ext>
            </a:extLst>
          </p:cNvPr>
          <p:cNvCxnSpPr/>
          <p:nvPr/>
        </p:nvCxnSpPr>
        <p:spPr>
          <a:xfrm flipV="1">
            <a:off x="2133600" y="1737860"/>
            <a:ext cx="678873" cy="373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40E8170-EEE7-4404-9345-F09BF6884733}"/>
              </a:ext>
            </a:extLst>
          </p:cNvPr>
          <p:cNvCxnSpPr/>
          <p:nvPr/>
        </p:nvCxnSpPr>
        <p:spPr>
          <a:xfrm>
            <a:off x="2924116" y="1699611"/>
            <a:ext cx="1105589" cy="369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492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 you need to know about Knowledge Management (Pt. 1) | carste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46" y="843824"/>
            <a:ext cx="2236073" cy="1677055"/>
          </a:xfrm>
          <a:prstGeom prst="rect">
            <a:avLst/>
          </a:prstGeom>
        </p:spPr>
      </p:pic>
      <p:sp>
        <p:nvSpPr>
          <p:cNvPr id="3" name="TextBox 2"/>
          <p:cNvSpPr txBox="1"/>
          <p:nvPr/>
        </p:nvSpPr>
        <p:spPr>
          <a:xfrm>
            <a:off x="-678499" y="339449"/>
            <a:ext cx="3493826" cy="369332"/>
          </a:xfrm>
          <a:prstGeom prst="rect">
            <a:avLst/>
          </a:prstGeom>
          <a:noFill/>
        </p:spPr>
        <p:txBody>
          <a:bodyPr wrap="square" rtlCol="0">
            <a:spAutoFit/>
          </a:bodyPr>
          <a:lstStyle/>
          <a:p>
            <a:pPr algn="ctr"/>
            <a:r>
              <a:rPr lang="en-US" dirty="0"/>
              <a:t>Process</a:t>
            </a:r>
          </a:p>
        </p:txBody>
      </p:sp>
      <p:sp>
        <p:nvSpPr>
          <p:cNvPr id="5" name="TextBox 4"/>
          <p:cNvSpPr txBox="1"/>
          <p:nvPr/>
        </p:nvSpPr>
        <p:spPr>
          <a:xfrm>
            <a:off x="8439595" y="182743"/>
            <a:ext cx="3493826" cy="369332"/>
          </a:xfrm>
          <a:prstGeom prst="rect">
            <a:avLst/>
          </a:prstGeom>
          <a:noFill/>
        </p:spPr>
        <p:txBody>
          <a:bodyPr wrap="square" rtlCol="0">
            <a:spAutoFit/>
          </a:bodyPr>
          <a:lstStyle/>
          <a:p>
            <a:pPr algn="ctr"/>
            <a:r>
              <a:rPr lang="en-US" dirty="0"/>
              <a:t>KPI</a:t>
            </a:r>
          </a:p>
        </p:txBody>
      </p:sp>
      <p:pic>
        <p:nvPicPr>
          <p:cNvPr id="6" name="Picture 5"/>
          <p:cNvPicPr>
            <a:picLocks noChangeAspect="1"/>
          </p:cNvPicPr>
          <p:nvPr/>
        </p:nvPicPr>
        <p:blipFill>
          <a:blip r:embed="rId4"/>
          <a:stretch>
            <a:fillRect/>
          </a:stretch>
        </p:blipFill>
        <p:spPr>
          <a:xfrm>
            <a:off x="3950705" y="685739"/>
            <a:ext cx="2884992" cy="1787851"/>
          </a:xfrm>
          <a:prstGeom prst="rect">
            <a:avLst/>
          </a:prstGeom>
        </p:spPr>
      </p:pic>
      <p:cxnSp>
        <p:nvCxnSpPr>
          <p:cNvPr id="9" name="Straight Connector 8"/>
          <p:cNvCxnSpPr/>
          <p:nvPr/>
        </p:nvCxnSpPr>
        <p:spPr>
          <a:xfrm flipV="1">
            <a:off x="91946" y="3429000"/>
            <a:ext cx="12100054" cy="1143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950705" y="322411"/>
            <a:ext cx="3493826" cy="369332"/>
          </a:xfrm>
          <a:prstGeom prst="rect">
            <a:avLst/>
          </a:prstGeom>
          <a:noFill/>
        </p:spPr>
        <p:txBody>
          <a:bodyPr wrap="square" rtlCol="0">
            <a:spAutoFit/>
          </a:bodyPr>
          <a:lstStyle/>
          <a:p>
            <a:pPr algn="ctr"/>
            <a:r>
              <a:rPr lang="en-US" dirty="0"/>
              <a:t>Data</a:t>
            </a:r>
          </a:p>
        </p:txBody>
      </p:sp>
      <p:sp>
        <p:nvSpPr>
          <p:cNvPr id="12" name="TextBox 11"/>
          <p:cNvSpPr txBox="1"/>
          <p:nvPr/>
        </p:nvSpPr>
        <p:spPr>
          <a:xfrm>
            <a:off x="1024114" y="22187"/>
            <a:ext cx="4471639" cy="646331"/>
          </a:xfrm>
          <a:prstGeom prst="rect">
            <a:avLst/>
          </a:prstGeom>
          <a:noFill/>
        </p:spPr>
        <p:txBody>
          <a:bodyPr wrap="square" rtlCol="0">
            <a:spAutoFit/>
          </a:bodyPr>
          <a:lstStyle/>
          <a:p>
            <a:pPr algn="ctr"/>
            <a:r>
              <a:rPr lang="en-US" sz="3600" dirty="0"/>
              <a:t>Observable</a:t>
            </a:r>
          </a:p>
        </p:txBody>
      </p:sp>
      <p:sp>
        <p:nvSpPr>
          <p:cNvPr id="14" name="Arrow: Down 13"/>
          <p:cNvSpPr/>
          <p:nvPr/>
        </p:nvSpPr>
        <p:spPr>
          <a:xfrm rot="16200000">
            <a:off x="8727421" y="1580242"/>
            <a:ext cx="343264" cy="225011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Right 18"/>
          <p:cNvSpPr/>
          <p:nvPr/>
        </p:nvSpPr>
        <p:spPr>
          <a:xfrm>
            <a:off x="7281159" y="1016654"/>
            <a:ext cx="985675" cy="936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Right 19"/>
          <p:cNvSpPr/>
          <p:nvPr/>
        </p:nvSpPr>
        <p:spPr>
          <a:xfrm>
            <a:off x="2767097" y="1059392"/>
            <a:ext cx="985675" cy="936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Arrow: Right 22"/>
          <p:cNvSpPr/>
          <p:nvPr/>
        </p:nvSpPr>
        <p:spPr>
          <a:xfrm rot="19320274">
            <a:off x="2913543" y="2678967"/>
            <a:ext cx="1881175" cy="93670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3950705" y="4194810"/>
            <a:ext cx="4040154" cy="582930"/>
          </a:xfrm>
          <a:prstGeom prst="rect">
            <a:avLst/>
          </a:prstGeom>
          <a:noFill/>
        </p:spPr>
        <p:txBody>
          <a:bodyPr wrap="square" rtlCol="0">
            <a:spAutoFit/>
          </a:bodyPr>
          <a:lstStyle/>
          <a:p>
            <a:endParaRPr lang="en-US" dirty="0"/>
          </a:p>
        </p:txBody>
      </p:sp>
      <p:graphicFrame>
        <p:nvGraphicFramePr>
          <p:cNvPr id="29" name="Object 28"/>
          <p:cNvGraphicFramePr>
            <a:graphicFrameLocks noChangeAspect="1"/>
          </p:cNvGraphicFramePr>
          <p:nvPr/>
        </p:nvGraphicFramePr>
        <p:xfrm>
          <a:off x="91946" y="4309935"/>
          <a:ext cx="3950705" cy="631015"/>
        </p:xfrm>
        <a:graphic>
          <a:graphicData uri="http://schemas.openxmlformats.org/presentationml/2006/ole">
            <mc:AlternateContent xmlns:mc="http://schemas.openxmlformats.org/markup-compatibility/2006">
              <mc:Choice xmlns:v="urn:schemas-microsoft-com:vml" Requires="v">
                <p:oleObj spid="_x0000_s2089" name="Equation" r:id="rId5" imgW="1828800" imgH="291960" progId="Equation.DSMT4">
                  <p:embed/>
                </p:oleObj>
              </mc:Choice>
              <mc:Fallback>
                <p:oleObj name="Equation" r:id="rId5" imgW="1828800" imgH="291960" progId="Equation.DSMT4">
                  <p:embed/>
                  <p:pic>
                    <p:nvPicPr>
                      <p:cNvPr id="29" name="Object 28"/>
                      <p:cNvPicPr/>
                      <p:nvPr/>
                    </p:nvPicPr>
                    <p:blipFill>
                      <a:blip r:embed="rId6"/>
                      <a:stretch>
                        <a:fillRect/>
                      </a:stretch>
                    </p:blipFill>
                    <p:spPr>
                      <a:xfrm>
                        <a:off x="91946" y="4309935"/>
                        <a:ext cx="3950705" cy="631015"/>
                      </a:xfrm>
                      <a:prstGeom prst="rect">
                        <a:avLst/>
                      </a:prstGeom>
                    </p:spPr>
                  </p:pic>
                </p:oleObj>
              </mc:Fallback>
            </mc:AlternateContent>
          </a:graphicData>
        </a:graphic>
      </p:graphicFrame>
      <p:sp>
        <p:nvSpPr>
          <p:cNvPr id="30" name="TextBox 29"/>
          <p:cNvSpPr txBox="1"/>
          <p:nvPr/>
        </p:nvSpPr>
        <p:spPr>
          <a:xfrm>
            <a:off x="-98434" y="5027349"/>
            <a:ext cx="4331464" cy="646331"/>
          </a:xfrm>
          <a:prstGeom prst="rect">
            <a:avLst/>
          </a:prstGeom>
          <a:noFill/>
        </p:spPr>
        <p:txBody>
          <a:bodyPr wrap="square" rtlCol="0">
            <a:spAutoFit/>
          </a:bodyPr>
          <a:lstStyle/>
          <a:p>
            <a:pPr algn="ctr"/>
            <a:r>
              <a:rPr lang="en-US" dirty="0"/>
              <a:t>The Underlying, Unobservable True Statistical Model that Generates the Data </a:t>
            </a:r>
          </a:p>
        </p:txBody>
      </p:sp>
      <p:pic>
        <p:nvPicPr>
          <p:cNvPr id="33" name="Picture 32"/>
          <p:cNvPicPr>
            <a:picLocks noChangeAspect="1"/>
          </p:cNvPicPr>
          <p:nvPr/>
        </p:nvPicPr>
        <p:blipFill>
          <a:blip r:embed="rId7"/>
          <a:stretch>
            <a:fillRect/>
          </a:stretch>
        </p:blipFill>
        <p:spPr>
          <a:xfrm>
            <a:off x="5157496" y="4021616"/>
            <a:ext cx="2945517" cy="2249213"/>
          </a:xfrm>
          <a:prstGeom prst="rect">
            <a:avLst/>
          </a:prstGeom>
        </p:spPr>
      </p:pic>
      <p:sp>
        <p:nvSpPr>
          <p:cNvPr id="34" name="TextBox 33"/>
          <p:cNvSpPr txBox="1"/>
          <p:nvPr/>
        </p:nvSpPr>
        <p:spPr>
          <a:xfrm>
            <a:off x="-324731" y="6010512"/>
            <a:ext cx="4471639" cy="461665"/>
          </a:xfrm>
          <a:prstGeom prst="rect">
            <a:avLst/>
          </a:prstGeom>
          <a:noFill/>
        </p:spPr>
        <p:txBody>
          <a:bodyPr wrap="square" rtlCol="0">
            <a:spAutoFit/>
          </a:bodyPr>
          <a:lstStyle/>
          <a:p>
            <a:pPr algn="ctr"/>
            <a:r>
              <a:rPr lang="en-US" sz="2400" dirty="0"/>
              <a:t>Unobservable</a:t>
            </a:r>
          </a:p>
        </p:txBody>
      </p:sp>
      <p:pic>
        <p:nvPicPr>
          <p:cNvPr id="36" name="Picture 35"/>
          <p:cNvPicPr>
            <a:picLocks noChangeAspect="1"/>
          </p:cNvPicPr>
          <p:nvPr/>
        </p:nvPicPr>
        <p:blipFill>
          <a:blip r:embed="rId8"/>
          <a:stretch>
            <a:fillRect/>
          </a:stretch>
        </p:blipFill>
        <p:spPr>
          <a:xfrm>
            <a:off x="8915325" y="3971453"/>
            <a:ext cx="2688801" cy="2083000"/>
          </a:xfrm>
          <a:prstGeom prst="rect">
            <a:avLst/>
          </a:prstGeom>
        </p:spPr>
      </p:pic>
      <p:sp>
        <p:nvSpPr>
          <p:cNvPr id="37" name="Arrow: Right 36"/>
          <p:cNvSpPr/>
          <p:nvPr/>
        </p:nvSpPr>
        <p:spPr>
          <a:xfrm rot="4366771">
            <a:off x="5472259" y="2620069"/>
            <a:ext cx="997046" cy="93670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2956241" y="6100905"/>
            <a:ext cx="6221218" cy="461665"/>
          </a:xfrm>
          <a:prstGeom prst="rect">
            <a:avLst/>
          </a:prstGeom>
          <a:noFill/>
        </p:spPr>
        <p:txBody>
          <a:bodyPr wrap="square" rtlCol="0">
            <a:spAutoFit/>
          </a:bodyPr>
          <a:lstStyle/>
          <a:p>
            <a:pPr algn="ctr"/>
            <a:r>
              <a:rPr lang="en-US" sz="2400" dirty="0"/>
              <a:t>Model Approximates</a:t>
            </a:r>
          </a:p>
        </p:txBody>
      </p:sp>
      <p:sp>
        <p:nvSpPr>
          <p:cNvPr id="39" name="TextBox 38"/>
          <p:cNvSpPr txBox="1"/>
          <p:nvPr/>
        </p:nvSpPr>
        <p:spPr>
          <a:xfrm>
            <a:off x="6976204" y="6179835"/>
            <a:ext cx="6221218" cy="461665"/>
          </a:xfrm>
          <a:prstGeom prst="rect">
            <a:avLst/>
          </a:prstGeom>
          <a:noFill/>
        </p:spPr>
        <p:txBody>
          <a:bodyPr wrap="square" rtlCol="0">
            <a:spAutoFit/>
          </a:bodyPr>
          <a:lstStyle/>
          <a:p>
            <a:pPr algn="ctr"/>
            <a:r>
              <a:rPr lang="en-US" sz="2400" dirty="0"/>
              <a:t>Predict/Explain/Test</a:t>
            </a:r>
          </a:p>
        </p:txBody>
      </p:sp>
      <p:sp>
        <p:nvSpPr>
          <p:cNvPr id="40" name="TextBox 39"/>
          <p:cNvSpPr txBox="1"/>
          <p:nvPr/>
        </p:nvSpPr>
        <p:spPr>
          <a:xfrm>
            <a:off x="7990859" y="4410151"/>
            <a:ext cx="1068111" cy="1200329"/>
          </a:xfrm>
          <a:prstGeom prst="rect">
            <a:avLst/>
          </a:prstGeom>
          <a:noFill/>
        </p:spPr>
        <p:txBody>
          <a:bodyPr wrap="square" rtlCol="0">
            <a:spAutoFit/>
          </a:bodyPr>
          <a:lstStyle/>
          <a:p>
            <a:r>
              <a:rPr lang="en-US" sz="7200"/>
              <a:t>+</a:t>
            </a:r>
            <a:endParaRPr lang="en-US" sz="7200" dirty="0"/>
          </a:p>
        </p:txBody>
      </p:sp>
      <p:pic>
        <p:nvPicPr>
          <p:cNvPr id="24" name="Picture 23"/>
          <p:cNvPicPr>
            <a:picLocks noChangeAspect="1"/>
          </p:cNvPicPr>
          <p:nvPr/>
        </p:nvPicPr>
        <p:blipFill>
          <a:blip r:embed="rId9"/>
          <a:stretch>
            <a:fillRect/>
          </a:stretch>
        </p:blipFill>
        <p:spPr>
          <a:xfrm>
            <a:off x="8821641" y="741658"/>
            <a:ext cx="2530343" cy="1560276"/>
          </a:xfrm>
          <a:prstGeom prst="rect">
            <a:avLst/>
          </a:prstGeom>
          <a:ln>
            <a:solidFill>
              <a:schemeClr val="tx1"/>
            </a:solidFill>
          </a:ln>
        </p:spPr>
      </p:pic>
      <p:sp>
        <p:nvSpPr>
          <p:cNvPr id="4" name="TextBox 3">
            <a:extLst>
              <a:ext uri="{FF2B5EF4-FFF2-40B4-BE49-F238E27FC236}">
                <a16:creationId xmlns:a16="http://schemas.microsoft.com/office/drawing/2014/main" id="{3C5F89AC-5214-4DDA-A72F-82A7420DCB6B}"/>
              </a:ext>
            </a:extLst>
          </p:cNvPr>
          <p:cNvSpPr txBox="1"/>
          <p:nvPr/>
        </p:nvSpPr>
        <p:spPr>
          <a:xfrm>
            <a:off x="9490724" y="3521275"/>
            <a:ext cx="2247873" cy="369332"/>
          </a:xfrm>
          <a:prstGeom prst="rect">
            <a:avLst/>
          </a:prstGeom>
          <a:noFill/>
        </p:spPr>
        <p:txBody>
          <a:bodyPr wrap="square" rtlCol="0">
            <a:spAutoFit/>
          </a:bodyPr>
          <a:lstStyle/>
          <a:p>
            <a:r>
              <a:rPr lang="en-US" dirty="0"/>
              <a:t>Feature Weights</a:t>
            </a:r>
          </a:p>
        </p:txBody>
      </p:sp>
      <p:sp>
        <p:nvSpPr>
          <p:cNvPr id="7" name="TextBox 6">
            <a:extLst>
              <a:ext uri="{FF2B5EF4-FFF2-40B4-BE49-F238E27FC236}">
                <a16:creationId xmlns:a16="http://schemas.microsoft.com/office/drawing/2014/main" id="{C01C3C6C-3A2B-45F3-8AFB-453388C06E17}"/>
              </a:ext>
            </a:extLst>
          </p:cNvPr>
          <p:cNvSpPr txBox="1"/>
          <p:nvPr/>
        </p:nvSpPr>
        <p:spPr>
          <a:xfrm>
            <a:off x="7284148" y="3440430"/>
            <a:ext cx="1961040" cy="923330"/>
          </a:xfrm>
          <a:prstGeom prst="rect">
            <a:avLst/>
          </a:prstGeom>
          <a:noFill/>
        </p:spPr>
        <p:txBody>
          <a:bodyPr wrap="square" rtlCol="0">
            <a:spAutoFit/>
          </a:bodyPr>
          <a:lstStyle/>
          <a:p>
            <a:pPr algn="ctr"/>
            <a:r>
              <a:rPr lang="en-US" dirty="0"/>
              <a:t>Model Based Upon Optimization Algorithm</a:t>
            </a:r>
          </a:p>
        </p:txBody>
      </p:sp>
      <p:sp>
        <p:nvSpPr>
          <p:cNvPr id="8" name="TextBox 7">
            <a:extLst>
              <a:ext uri="{FF2B5EF4-FFF2-40B4-BE49-F238E27FC236}">
                <a16:creationId xmlns:a16="http://schemas.microsoft.com/office/drawing/2014/main" id="{A5161BB3-E767-4891-B259-0C7B3EFD1BF9}"/>
              </a:ext>
            </a:extLst>
          </p:cNvPr>
          <p:cNvSpPr txBox="1"/>
          <p:nvPr/>
        </p:nvSpPr>
        <p:spPr>
          <a:xfrm>
            <a:off x="10018219" y="2332434"/>
            <a:ext cx="2056466" cy="923330"/>
          </a:xfrm>
          <a:prstGeom prst="rect">
            <a:avLst/>
          </a:prstGeom>
          <a:noFill/>
        </p:spPr>
        <p:txBody>
          <a:bodyPr wrap="square" rtlCol="0">
            <a:spAutoFit/>
          </a:bodyPr>
          <a:lstStyle/>
          <a:p>
            <a:r>
              <a:rPr lang="en-US" dirty="0"/>
              <a:t>Drive organizational changes to optimize objectives</a:t>
            </a:r>
          </a:p>
        </p:txBody>
      </p:sp>
    </p:spTree>
    <p:extLst>
      <p:ext uri="{BB962C8B-B14F-4D97-AF65-F5344CB8AC3E}">
        <p14:creationId xmlns:p14="http://schemas.microsoft.com/office/powerpoint/2010/main" val="1560067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6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B820195-B411-4CE2-911F-B769A7448197}"/>
              </a:ext>
            </a:extLst>
          </p:cNvPr>
          <p:cNvSpPr/>
          <p:nvPr/>
        </p:nvSpPr>
        <p:spPr>
          <a:xfrm>
            <a:off x="5023895" y="2141058"/>
            <a:ext cx="970540" cy="530593"/>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5" name="Straight Connector 4">
            <a:extLst>
              <a:ext uri="{FF2B5EF4-FFF2-40B4-BE49-F238E27FC236}">
                <a16:creationId xmlns:a16="http://schemas.microsoft.com/office/drawing/2014/main" id="{ACF4339F-93B2-4135-A233-F900EA1567ED}"/>
              </a:ext>
            </a:extLst>
          </p:cNvPr>
          <p:cNvCxnSpPr/>
          <p:nvPr/>
        </p:nvCxnSpPr>
        <p:spPr>
          <a:xfrm>
            <a:off x="1841146" y="2371004"/>
            <a:ext cx="0" cy="19828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934519A-251C-40F5-971D-CF21BB170DC5}"/>
              </a:ext>
            </a:extLst>
          </p:cNvPr>
          <p:cNvCxnSpPr/>
          <p:nvPr/>
        </p:nvCxnSpPr>
        <p:spPr>
          <a:xfrm>
            <a:off x="3783845" y="2371004"/>
            <a:ext cx="0" cy="19828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D6FB158-52EF-4DA5-8F5E-93EE9629CC3B}"/>
              </a:ext>
            </a:extLst>
          </p:cNvPr>
          <p:cNvCxnSpPr/>
          <p:nvPr/>
        </p:nvCxnSpPr>
        <p:spPr>
          <a:xfrm>
            <a:off x="7297066" y="2371004"/>
            <a:ext cx="0" cy="19828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551FEB1-FA7D-4D5F-8327-41D7EB71AF31}"/>
              </a:ext>
            </a:extLst>
          </p:cNvPr>
          <p:cNvCxnSpPr/>
          <p:nvPr/>
        </p:nvCxnSpPr>
        <p:spPr>
          <a:xfrm>
            <a:off x="9972890" y="2371004"/>
            <a:ext cx="0" cy="19828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350AF2-12D2-484F-9938-EEF5D7E2B9BD}"/>
              </a:ext>
            </a:extLst>
          </p:cNvPr>
          <p:cNvSpPr txBox="1"/>
          <p:nvPr/>
        </p:nvSpPr>
        <p:spPr>
          <a:xfrm>
            <a:off x="349229" y="2900741"/>
            <a:ext cx="1241651" cy="646331"/>
          </a:xfrm>
          <a:prstGeom prst="rect">
            <a:avLst/>
          </a:prstGeom>
          <a:noFill/>
        </p:spPr>
        <p:txBody>
          <a:bodyPr wrap="square" rtlCol="0">
            <a:spAutoFit/>
          </a:bodyPr>
          <a:lstStyle/>
          <a:p>
            <a:pPr algn="ctr"/>
            <a:r>
              <a:rPr lang="en-US" dirty="0"/>
              <a:t>Supplier’s Supplier</a:t>
            </a:r>
          </a:p>
        </p:txBody>
      </p:sp>
      <p:sp>
        <p:nvSpPr>
          <p:cNvPr id="12" name="TextBox 11">
            <a:extLst>
              <a:ext uri="{FF2B5EF4-FFF2-40B4-BE49-F238E27FC236}">
                <a16:creationId xmlns:a16="http://schemas.microsoft.com/office/drawing/2014/main" id="{1970E589-FD9C-4822-8D27-898E866CEB5B}"/>
              </a:ext>
            </a:extLst>
          </p:cNvPr>
          <p:cNvSpPr txBox="1"/>
          <p:nvPr/>
        </p:nvSpPr>
        <p:spPr>
          <a:xfrm>
            <a:off x="2129918" y="3007239"/>
            <a:ext cx="1241651" cy="369332"/>
          </a:xfrm>
          <a:prstGeom prst="rect">
            <a:avLst/>
          </a:prstGeom>
          <a:noFill/>
        </p:spPr>
        <p:txBody>
          <a:bodyPr wrap="square" rtlCol="0">
            <a:spAutoFit/>
          </a:bodyPr>
          <a:lstStyle/>
          <a:p>
            <a:pPr algn="ctr"/>
            <a:r>
              <a:rPr lang="en-US" dirty="0"/>
              <a:t>Supplier</a:t>
            </a:r>
          </a:p>
        </p:txBody>
      </p:sp>
      <p:sp>
        <p:nvSpPr>
          <p:cNvPr id="13" name="TextBox 12">
            <a:extLst>
              <a:ext uri="{FF2B5EF4-FFF2-40B4-BE49-F238E27FC236}">
                <a16:creationId xmlns:a16="http://schemas.microsoft.com/office/drawing/2014/main" id="{659B46FB-371D-43CA-AF01-86A5830A9838}"/>
              </a:ext>
            </a:extLst>
          </p:cNvPr>
          <p:cNvSpPr txBox="1"/>
          <p:nvPr/>
        </p:nvSpPr>
        <p:spPr>
          <a:xfrm>
            <a:off x="4769703" y="1067364"/>
            <a:ext cx="1622670" cy="830997"/>
          </a:xfrm>
          <a:prstGeom prst="rect">
            <a:avLst/>
          </a:prstGeom>
          <a:noFill/>
        </p:spPr>
        <p:txBody>
          <a:bodyPr wrap="square" rtlCol="0">
            <a:spAutoFit/>
          </a:bodyPr>
          <a:lstStyle/>
          <a:p>
            <a:pPr algn="ctr"/>
            <a:r>
              <a:rPr lang="en-US" sz="2400" dirty="0"/>
              <a:t>Your Company</a:t>
            </a:r>
          </a:p>
        </p:txBody>
      </p:sp>
      <p:sp>
        <p:nvSpPr>
          <p:cNvPr id="14" name="Oval 13">
            <a:extLst>
              <a:ext uri="{FF2B5EF4-FFF2-40B4-BE49-F238E27FC236}">
                <a16:creationId xmlns:a16="http://schemas.microsoft.com/office/drawing/2014/main" id="{836B306D-8239-409F-93B8-7234819EC8D3}"/>
              </a:ext>
            </a:extLst>
          </p:cNvPr>
          <p:cNvSpPr/>
          <p:nvPr/>
        </p:nvSpPr>
        <p:spPr>
          <a:xfrm>
            <a:off x="3949082" y="2336713"/>
            <a:ext cx="970540" cy="530593"/>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 name="TextBox 14">
            <a:extLst>
              <a:ext uri="{FF2B5EF4-FFF2-40B4-BE49-F238E27FC236}">
                <a16:creationId xmlns:a16="http://schemas.microsoft.com/office/drawing/2014/main" id="{DD693FE6-662B-40AA-BCFA-6BBE8F4C870D}"/>
              </a:ext>
            </a:extLst>
          </p:cNvPr>
          <p:cNvSpPr txBox="1"/>
          <p:nvPr/>
        </p:nvSpPr>
        <p:spPr>
          <a:xfrm>
            <a:off x="4053355" y="2278845"/>
            <a:ext cx="1135776" cy="584775"/>
          </a:xfrm>
          <a:prstGeom prst="rect">
            <a:avLst/>
          </a:prstGeom>
          <a:noFill/>
        </p:spPr>
        <p:txBody>
          <a:bodyPr wrap="square" rtlCol="0">
            <a:spAutoFit/>
          </a:bodyPr>
          <a:lstStyle/>
          <a:p>
            <a:r>
              <a:rPr lang="en-US" sz="1600" dirty="0"/>
              <a:t>Sales &amp; Market</a:t>
            </a:r>
          </a:p>
        </p:txBody>
      </p:sp>
      <p:sp>
        <p:nvSpPr>
          <p:cNvPr id="16" name="Oval 15">
            <a:extLst>
              <a:ext uri="{FF2B5EF4-FFF2-40B4-BE49-F238E27FC236}">
                <a16:creationId xmlns:a16="http://schemas.microsoft.com/office/drawing/2014/main" id="{3C9EA9AD-D847-48B8-8804-8B65CAC54B83}"/>
              </a:ext>
            </a:extLst>
          </p:cNvPr>
          <p:cNvSpPr/>
          <p:nvPr/>
        </p:nvSpPr>
        <p:spPr>
          <a:xfrm>
            <a:off x="3945869" y="3178824"/>
            <a:ext cx="970540" cy="530593"/>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TextBox 16">
            <a:extLst>
              <a:ext uri="{FF2B5EF4-FFF2-40B4-BE49-F238E27FC236}">
                <a16:creationId xmlns:a16="http://schemas.microsoft.com/office/drawing/2014/main" id="{EFE74309-34C4-41AF-BC4D-941A743F5DED}"/>
              </a:ext>
            </a:extLst>
          </p:cNvPr>
          <p:cNvSpPr txBox="1"/>
          <p:nvPr/>
        </p:nvSpPr>
        <p:spPr>
          <a:xfrm>
            <a:off x="4003610" y="3245499"/>
            <a:ext cx="1135776" cy="338554"/>
          </a:xfrm>
          <a:prstGeom prst="rect">
            <a:avLst/>
          </a:prstGeom>
          <a:noFill/>
        </p:spPr>
        <p:txBody>
          <a:bodyPr wrap="square" rtlCol="0">
            <a:spAutoFit/>
          </a:bodyPr>
          <a:lstStyle/>
          <a:p>
            <a:r>
              <a:rPr lang="en-US" sz="1600" dirty="0"/>
              <a:t>Source</a:t>
            </a:r>
          </a:p>
        </p:txBody>
      </p:sp>
      <p:sp>
        <p:nvSpPr>
          <p:cNvPr id="18" name="Oval 17">
            <a:extLst>
              <a:ext uri="{FF2B5EF4-FFF2-40B4-BE49-F238E27FC236}">
                <a16:creationId xmlns:a16="http://schemas.microsoft.com/office/drawing/2014/main" id="{98911E90-7191-41FC-9602-474FEC95AACC}"/>
              </a:ext>
            </a:extLst>
          </p:cNvPr>
          <p:cNvSpPr/>
          <p:nvPr/>
        </p:nvSpPr>
        <p:spPr>
          <a:xfrm>
            <a:off x="4988615" y="2831813"/>
            <a:ext cx="970540" cy="530593"/>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9" name="TextBox 18">
            <a:extLst>
              <a:ext uri="{FF2B5EF4-FFF2-40B4-BE49-F238E27FC236}">
                <a16:creationId xmlns:a16="http://schemas.microsoft.com/office/drawing/2014/main" id="{BE7258A9-6ACB-4D9C-B538-AF33942F4518}"/>
              </a:ext>
            </a:extLst>
          </p:cNvPr>
          <p:cNvSpPr txBox="1"/>
          <p:nvPr/>
        </p:nvSpPr>
        <p:spPr>
          <a:xfrm>
            <a:off x="4960520" y="2895557"/>
            <a:ext cx="1241649" cy="338554"/>
          </a:xfrm>
          <a:prstGeom prst="rect">
            <a:avLst/>
          </a:prstGeom>
          <a:noFill/>
        </p:spPr>
        <p:txBody>
          <a:bodyPr wrap="square" rtlCol="0">
            <a:spAutoFit/>
          </a:bodyPr>
          <a:lstStyle/>
          <a:p>
            <a:r>
              <a:rPr lang="en-US" sz="1600" dirty="0"/>
              <a:t>Make/Ops</a:t>
            </a:r>
          </a:p>
        </p:txBody>
      </p:sp>
      <p:sp>
        <p:nvSpPr>
          <p:cNvPr id="20" name="Oval 19">
            <a:extLst>
              <a:ext uri="{FF2B5EF4-FFF2-40B4-BE49-F238E27FC236}">
                <a16:creationId xmlns:a16="http://schemas.microsoft.com/office/drawing/2014/main" id="{E55CF36B-B099-4F00-9850-7A84A8720C37}"/>
              </a:ext>
            </a:extLst>
          </p:cNvPr>
          <p:cNvSpPr/>
          <p:nvPr/>
        </p:nvSpPr>
        <p:spPr>
          <a:xfrm>
            <a:off x="6036951" y="2312905"/>
            <a:ext cx="970540" cy="530593"/>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TextBox 20">
            <a:extLst>
              <a:ext uri="{FF2B5EF4-FFF2-40B4-BE49-F238E27FC236}">
                <a16:creationId xmlns:a16="http://schemas.microsoft.com/office/drawing/2014/main" id="{929B7FAB-3278-4DB1-B849-9E12ACAF8F21}"/>
              </a:ext>
            </a:extLst>
          </p:cNvPr>
          <p:cNvSpPr txBox="1"/>
          <p:nvPr/>
        </p:nvSpPr>
        <p:spPr>
          <a:xfrm>
            <a:off x="6090674" y="2304431"/>
            <a:ext cx="1135776" cy="584775"/>
          </a:xfrm>
          <a:prstGeom prst="rect">
            <a:avLst/>
          </a:prstGeom>
          <a:noFill/>
        </p:spPr>
        <p:txBody>
          <a:bodyPr wrap="square" rtlCol="0">
            <a:spAutoFit/>
          </a:bodyPr>
          <a:lstStyle/>
          <a:p>
            <a:r>
              <a:rPr lang="en-US" sz="1600" dirty="0"/>
              <a:t>Delivery/ Returns</a:t>
            </a:r>
          </a:p>
        </p:txBody>
      </p:sp>
      <p:sp>
        <p:nvSpPr>
          <p:cNvPr id="22" name="Oval 21">
            <a:extLst>
              <a:ext uri="{FF2B5EF4-FFF2-40B4-BE49-F238E27FC236}">
                <a16:creationId xmlns:a16="http://schemas.microsoft.com/office/drawing/2014/main" id="{5A5043D9-E082-452E-9655-BFD8D1513E59}"/>
              </a:ext>
            </a:extLst>
          </p:cNvPr>
          <p:cNvSpPr/>
          <p:nvPr/>
        </p:nvSpPr>
        <p:spPr>
          <a:xfrm>
            <a:off x="5986852" y="3240098"/>
            <a:ext cx="970540" cy="530593"/>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3" name="TextBox 22">
            <a:extLst>
              <a:ext uri="{FF2B5EF4-FFF2-40B4-BE49-F238E27FC236}">
                <a16:creationId xmlns:a16="http://schemas.microsoft.com/office/drawing/2014/main" id="{EE5B5CE9-0576-42B3-91EE-73069C3E1A40}"/>
              </a:ext>
            </a:extLst>
          </p:cNvPr>
          <p:cNvSpPr txBox="1"/>
          <p:nvPr/>
        </p:nvSpPr>
        <p:spPr>
          <a:xfrm>
            <a:off x="6093709" y="3328055"/>
            <a:ext cx="1135776" cy="338554"/>
          </a:xfrm>
          <a:prstGeom prst="rect">
            <a:avLst/>
          </a:prstGeom>
          <a:noFill/>
        </p:spPr>
        <p:txBody>
          <a:bodyPr wrap="square" rtlCol="0">
            <a:spAutoFit/>
          </a:bodyPr>
          <a:lstStyle/>
          <a:p>
            <a:r>
              <a:rPr lang="en-US" sz="1600" dirty="0"/>
              <a:t>Finance</a:t>
            </a:r>
          </a:p>
        </p:txBody>
      </p:sp>
      <p:sp>
        <p:nvSpPr>
          <p:cNvPr id="24" name="Oval 23">
            <a:extLst>
              <a:ext uri="{FF2B5EF4-FFF2-40B4-BE49-F238E27FC236}">
                <a16:creationId xmlns:a16="http://schemas.microsoft.com/office/drawing/2014/main" id="{4BE07489-3D8F-4A16-BC5E-BF60F1E4ACE0}"/>
              </a:ext>
            </a:extLst>
          </p:cNvPr>
          <p:cNvSpPr/>
          <p:nvPr/>
        </p:nvSpPr>
        <p:spPr>
          <a:xfrm>
            <a:off x="4968555" y="3572939"/>
            <a:ext cx="970540" cy="530593"/>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5" name="TextBox 24">
            <a:extLst>
              <a:ext uri="{FF2B5EF4-FFF2-40B4-BE49-F238E27FC236}">
                <a16:creationId xmlns:a16="http://schemas.microsoft.com/office/drawing/2014/main" id="{217BEFF8-864B-4A4C-AD8E-DCB0B7BDC16C}"/>
              </a:ext>
            </a:extLst>
          </p:cNvPr>
          <p:cNvSpPr txBox="1"/>
          <p:nvPr/>
        </p:nvSpPr>
        <p:spPr>
          <a:xfrm>
            <a:off x="4868278" y="3653569"/>
            <a:ext cx="1135776" cy="338554"/>
          </a:xfrm>
          <a:prstGeom prst="rect">
            <a:avLst/>
          </a:prstGeom>
          <a:noFill/>
        </p:spPr>
        <p:txBody>
          <a:bodyPr wrap="square" rtlCol="0">
            <a:spAutoFit/>
          </a:bodyPr>
          <a:lstStyle/>
          <a:p>
            <a:pPr algn="ctr"/>
            <a:r>
              <a:rPr lang="en-US" sz="1600" dirty="0"/>
              <a:t>IT</a:t>
            </a:r>
          </a:p>
        </p:txBody>
      </p:sp>
      <p:sp>
        <p:nvSpPr>
          <p:cNvPr id="26" name="TextBox 25">
            <a:extLst>
              <a:ext uri="{FF2B5EF4-FFF2-40B4-BE49-F238E27FC236}">
                <a16:creationId xmlns:a16="http://schemas.microsoft.com/office/drawing/2014/main" id="{E268EC59-9DC0-447F-8C09-AB4C7877F36D}"/>
              </a:ext>
            </a:extLst>
          </p:cNvPr>
          <p:cNvSpPr txBox="1"/>
          <p:nvPr/>
        </p:nvSpPr>
        <p:spPr>
          <a:xfrm>
            <a:off x="4924432" y="2239074"/>
            <a:ext cx="1135776" cy="338554"/>
          </a:xfrm>
          <a:prstGeom prst="rect">
            <a:avLst/>
          </a:prstGeom>
          <a:noFill/>
        </p:spPr>
        <p:txBody>
          <a:bodyPr wrap="square" rtlCol="0">
            <a:spAutoFit/>
          </a:bodyPr>
          <a:lstStyle/>
          <a:p>
            <a:pPr algn="ctr"/>
            <a:r>
              <a:rPr lang="en-US" sz="1600" dirty="0"/>
              <a:t>HCM</a:t>
            </a:r>
          </a:p>
        </p:txBody>
      </p:sp>
      <p:sp>
        <p:nvSpPr>
          <p:cNvPr id="27" name="TextBox 26">
            <a:extLst>
              <a:ext uri="{FF2B5EF4-FFF2-40B4-BE49-F238E27FC236}">
                <a16:creationId xmlns:a16="http://schemas.microsoft.com/office/drawing/2014/main" id="{A45845D6-2322-4557-BD54-3B3B9B8CA8F6}"/>
              </a:ext>
            </a:extLst>
          </p:cNvPr>
          <p:cNvSpPr txBox="1"/>
          <p:nvPr/>
        </p:nvSpPr>
        <p:spPr>
          <a:xfrm>
            <a:off x="7925037" y="2977966"/>
            <a:ext cx="1241651" cy="369332"/>
          </a:xfrm>
          <a:prstGeom prst="rect">
            <a:avLst/>
          </a:prstGeom>
          <a:noFill/>
        </p:spPr>
        <p:txBody>
          <a:bodyPr wrap="square" rtlCol="0">
            <a:spAutoFit/>
          </a:bodyPr>
          <a:lstStyle/>
          <a:p>
            <a:pPr algn="ctr"/>
            <a:r>
              <a:rPr lang="en-US" dirty="0"/>
              <a:t>Customer </a:t>
            </a:r>
          </a:p>
        </p:txBody>
      </p:sp>
      <p:sp>
        <p:nvSpPr>
          <p:cNvPr id="28" name="TextBox 27">
            <a:extLst>
              <a:ext uri="{FF2B5EF4-FFF2-40B4-BE49-F238E27FC236}">
                <a16:creationId xmlns:a16="http://schemas.microsoft.com/office/drawing/2014/main" id="{F8F5CD17-1D7D-47F3-9C24-A3AF9E57933B}"/>
              </a:ext>
            </a:extLst>
          </p:cNvPr>
          <p:cNvSpPr txBox="1"/>
          <p:nvPr/>
        </p:nvSpPr>
        <p:spPr>
          <a:xfrm>
            <a:off x="10375546" y="2843498"/>
            <a:ext cx="1241651" cy="646331"/>
          </a:xfrm>
          <a:prstGeom prst="rect">
            <a:avLst/>
          </a:prstGeom>
          <a:noFill/>
        </p:spPr>
        <p:txBody>
          <a:bodyPr wrap="square" rtlCol="0">
            <a:spAutoFit/>
          </a:bodyPr>
          <a:lstStyle/>
          <a:p>
            <a:pPr algn="ctr"/>
            <a:r>
              <a:rPr lang="en-US" dirty="0"/>
              <a:t>Customer’s </a:t>
            </a:r>
          </a:p>
          <a:p>
            <a:pPr algn="ctr"/>
            <a:r>
              <a:rPr lang="en-US" dirty="0"/>
              <a:t>Customer</a:t>
            </a:r>
          </a:p>
        </p:txBody>
      </p:sp>
      <p:sp>
        <p:nvSpPr>
          <p:cNvPr id="29" name="TextBox 28">
            <a:extLst>
              <a:ext uri="{FF2B5EF4-FFF2-40B4-BE49-F238E27FC236}">
                <a16:creationId xmlns:a16="http://schemas.microsoft.com/office/drawing/2014/main" id="{5EA5009D-9EFC-4C8F-95F9-21DCB7CF1884}"/>
              </a:ext>
            </a:extLst>
          </p:cNvPr>
          <p:cNvSpPr txBox="1"/>
          <p:nvPr/>
        </p:nvSpPr>
        <p:spPr>
          <a:xfrm>
            <a:off x="4774067" y="4269446"/>
            <a:ext cx="3396110" cy="2031325"/>
          </a:xfrm>
          <a:prstGeom prst="rect">
            <a:avLst/>
          </a:prstGeom>
          <a:noFill/>
        </p:spPr>
        <p:txBody>
          <a:bodyPr wrap="square" rtlCol="0">
            <a:spAutoFit/>
          </a:bodyPr>
          <a:lstStyle/>
          <a:p>
            <a:r>
              <a:rPr lang="en-US" dirty="0">
                <a:solidFill>
                  <a:srgbClr val="0070C0"/>
                </a:solidFill>
              </a:rPr>
              <a:t>Common KPI’s</a:t>
            </a:r>
          </a:p>
          <a:p>
            <a:pPr marL="285750" indent="-285750">
              <a:buFont typeface="Arial" panose="020B0604020202020204" pitchFamily="34" charset="0"/>
              <a:buChar char="•"/>
            </a:pPr>
            <a:r>
              <a:rPr lang="en-US" dirty="0">
                <a:solidFill>
                  <a:srgbClr val="0070C0"/>
                </a:solidFill>
              </a:rPr>
              <a:t>Loyalty</a:t>
            </a:r>
          </a:p>
          <a:p>
            <a:pPr marL="285750" indent="-285750">
              <a:buFont typeface="Arial" panose="020B0604020202020204" pitchFamily="34" charset="0"/>
              <a:buChar char="•"/>
            </a:pPr>
            <a:r>
              <a:rPr lang="en-US" dirty="0">
                <a:solidFill>
                  <a:srgbClr val="0070C0"/>
                </a:solidFill>
              </a:rPr>
              <a:t>Growth</a:t>
            </a:r>
          </a:p>
          <a:p>
            <a:pPr marL="285750" indent="-285750">
              <a:buFont typeface="Arial" panose="020B0604020202020204" pitchFamily="34" charset="0"/>
              <a:buChar char="•"/>
            </a:pPr>
            <a:r>
              <a:rPr lang="en-US" dirty="0">
                <a:solidFill>
                  <a:srgbClr val="0070C0"/>
                </a:solidFill>
              </a:rPr>
              <a:t>Quality</a:t>
            </a:r>
          </a:p>
          <a:p>
            <a:pPr marL="285750" indent="-285750">
              <a:buFont typeface="Arial" panose="020B0604020202020204" pitchFamily="34" charset="0"/>
              <a:buChar char="•"/>
            </a:pPr>
            <a:r>
              <a:rPr lang="en-US" dirty="0">
                <a:solidFill>
                  <a:srgbClr val="0070C0"/>
                </a:solidFill>
              </a:rPr>
              <a:t>Delivery</a:t>
            </a:r>
          </a:p>
          <a:p>
            <a:pPr marL="285750" indent="-285750">
              <a:buFont typeface="Arial" panose="020B0604020202020204" pitchFamily="34" charset="0"/>
              <a:buChar char="•"/>
            </a:pPr>
            <a:r>
              <a:rPr lang="en-US" dirty="0">
                <a:solidFill>
                  <a:srgbClr val="0070C0"/>
                </a:solidFill>
              </a:rPr>
              <a:t>Inventory</a:t>
            </a:r>
          </a:p>
          <a:p>
            <a:pPr marL="285750" indent="-285750">
              <a:buFont typeface="Arial" panose="020B0604020202020204" pitchFamily="34" charset="0"/>
              <a:buChar char="•"/>
            </a:pPr>
            <a:r>
              <a:rPr lang="en-US" dirty="0">
                <a:solidFill>
                  <a:srgbClr val="0070C0"/>
                </a:solidFill>
              </a:rPr>
              <a:t>Productivity</a:t>
            </a:r>
          </a:p>
        </p:txBody>
      </p:sp>
      <p:sp>
        <p:nvSpPr>
          <p:cNvPr id="30" name="TextBox 29">
            <a:extLst>
              <a:ext uri="{FF2B5EF4-FFF2-40B4-BE49-F238E27FC236}">
                <a16:creationId xmlns:a16="http://schemas.microsoft.com/office/drawing/2014/main" id="{6B95B599-389A-4FA4-B4F2-EB10658100CC}"/>
              </a:ext>
            </a:extLst>
          </p:cNvPr>
          <p:cNvSpPr txBox="1"/>
          <p:nvPr/>
        </p:nvSpPr>
        <p:spPr>
          <a:xfrm>
            <a:off x="771709" y="537345"/>
            <a:ext cx="10637930" cy="646331"/>
          </a:xfrm>
          <a:prstGeom prst="rect">
            <a:avLst/>
          </a:prstGeom>
          <a:noFill/>
        </p:spPr>
        <p:txBody>
          <a:bodyPr wrap="square" rtlCol="0">
            <a:spAutoFit/>
          </a:bodyPr>
          <a:lstStyle/>
          <a:p>
            <a:pPr algn="ctr"/>
            <a:r>
              <a:rPr lang="en-US" sz="3600" dirty="0"/>
              <a:t>The SIPOC Framework Remains Key</a:t>
            </a:r>
          </a:p>
        </p:txBody>
      </p:sp>
      <p:sp>
        <p:nvSpPr>
          <p:cNvPr id="31" name="Arrow: Chevron 30">
            <a:extLst>
              <a:ext uri="{FF2B5EF4-FFF2-40B4-BE49-F238E27FC236}">
                <a16:creationId xmlns:a16="http://schemas.microsoft.com/office/drawing/2014/main" id="{E7D2C651-C636-43B6-BAB4-CA78DC8325C1}"/>
              </a:ext>
            </a:extLst>
          </p:cNvPr>
          <p:cNvSpPr/>
          <p:nvPr/>
        </p:nvSpPr>
        <p:spPr>
          <a:xfrm>
            <a:off x="1504262" y="3122977"/>
            <a:ext cx="259087" cy="239429"/>
          </a:xfrm>
          <a:prstGeom prst="chevron">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Arrow: Chevron 31">
            <a:extLst>
              <a:ext uri="{FF2B5EF4-FFF2-40B4-BE49-F238E27FC236}">
                <a16:creationId xmlns:a16="http://schemas.microsoft.com/office/drawing/2014/main" id="{17B21C40-BFF0-45F6-B67F-BB1DE9A618D1}"/>
              </a:ext>
            </a:extLst>
          </p:cNvPr>
          <p:cNvSpPr/>
          <p:nvPr/>
        </p:nvSpPr>
        <p:spPr>
          <a:xfrm>
            <a:off x="3429310" y="3104191"/>
            <a:ext cx="259087" cy="239429"/>
          </a:xfrm>
          <a:prstGeom prst="chevron">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Arrow: Chevron 32">
            <a:extLst>
              <a:ext uri="{FF2B5EF4-FFF2-40B4-BE49-F238E27FC236}">
                <a16:creationId xmlns:a16="http://schemas.microsoft.com/office/drawing/2014/main" id="{5DD35B7E-89B8-4BD1-B6BD-9A5277F7CB81}"/>
              </a:ext>
            </a:extLst>
          </p:cNvPr>
          <p:cNvSpPr/>
          <p:nvPr/>
        </p:nvSpPr>
        <p:spPr>
          <a:xfrm>
            <a:off x="7002671" y="3042918"/>
            <a:ext cx="259087" cy="239429"/>
          </a:xfrm>
          <a:prstGeom prst="chevron">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Arrow: Chevron 33">
            <a:extLst>
              <a:ext uri="{FF2B5EF4-FFF2-40B4-BE49-F238E27FC236}">
                <a16:creationId xmlns:a16="http://schemas.microsoft.com/office/drawing/2014/main" id="{5D0086DB-B141-4AA5-BF6F-FEFF65087143}"/>
              </a:ext>
            </a:extLst>
          </p:cNvPr>
          <p:cNvSpPr/>
          <p:nvPr/>
        </p:nvSpPr>
        <p:spPr>
          <a:xfrm>
            <a:off x="9642019" y="3034960"/>
            <a:ext cx="259087" cy="239429"/>
          </a:xfrm>
          <a:prstGeom prst="chevron">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1E950873-83BD-47B1-99D2-72B90BAEB152}"/>
              </a:ext>
            </a:extLst>
          </p:cNvPr>
          <p:cNvSpPr txBox="1"/>
          <p:nvPr/>
        </p:nvSpPr>
        <p:spPr>
          <a:xfrm>
            <a:off x="815799" y="5561878"/>
            <a:ext cx="2337724" cy="461665"/>
          </a:xfrm>
          <a:prstGeom prst="rect">
            <a:avLst/>
          </a:prstGeom>
          <a:noFill/>
        </p:spPr>
        <p:txBody>
          <a:bodyPr wrap="square" rtlCol="0">
            <a:spAutoFit/>
          </a:bodyPr>
          <a:lstStyle/>
          <a:p>
            <a:r>
              <a:rPr lang="en-US" sz="1200" i="1" dirty="0"/>
              <a:t>This is a variation of the APICS SCOR framework.</a:t>
            </a:r>
          </a:p>
        </p:txBody>
      </p:sp>
      <p:sp>
        <p:nvSpPr>
          <p:cNvPr id="2" name="Left Brace 1">
            <a:extLst>
              <a:ext uri="{FF2B5EF4-FFF2-40B4-BE49-F238E27FC236}">
                <a16:creationId xmlns:a16="http://schemas.microsoft.com/office/drawing/2014/main" id="{D698611B-D936-4384-A0B2-B99045BCBA0B}"/>
              </a:ext>
            </a:extLst>
          </p:cNvPr>
          <p:cNvSpPr/>
          <p:nvPr/>
        </p:nvSpPr>
        <p:spPr>
          <a:xfrm rot="5400000">
            <a:off x="5451545" y="625012"/>
            <a:ext cx="258986" cy="284326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a:extLst>
              <a:ext uri="{FF2B5EF4-FFF2-40B4-BE49-F238E27FC236}">
                <a16:creationId xmlns:a16="http://schemas.microsoft.com/office/drawing/2014/main" id="{FE5D6997-F332-48CB-BBC8-9CACC5EC1834}"/>
              </a:ext>
            </a:extLst>
          </p:cNvPr>
          <p:cNvGrpSpPr/>
          <p:nvPr/>
        </p:nvGrpSpPr>
        <p:grpSpPr>
          <a:xfrm>
            <a:off x="6202169" y="4906001"/>
            <a:ext cx="2097788" cy="584775"/>
            <a:chOff x="6202169" y="4906001"/>
            <a:chExt cx="2097788" cy="584775"/>
          </a:xfrm>
        </p:grpSpPr>
        <p:sp>
          <p:nvSpPr>
            <p:cNvPr id="3" name="Arrow: Right 2">
              <a:extLst>
                <a:ext uri="{FF2B5EF4-FFF2-40B4-BE49-F238E27FC236}">
                  <a16:creationId xmlns:a16="http://schemas.microsoft.com/office/drawing/2014/main" id="{C0A1B300-965D-4AA5-A18A-11CFDFAC5809}"/>
                </a:ext>
              </a:extLst>
            </p:cNvPr>
            <p:cNvSpPr/>
            <p:nvPr/>
          </p:nvSpPr>
          <p:spPr>
            <a:xfrm>
              <a:off x="6202169" y="5007429"/>
              <a:ext cx="755223" cy="406400"/>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EC0F445-1B7F-444E-8527-70C7D522E6E9}"/>
                </a:ext>
              </a:extLst>
            </p:cNvPr>
            <p:cNvSpPr txBox="1"/>
            <p:nvPr/>
          </p:nvSpPr>
          <p:spPr>
            <a:xfrm>
              <a:off x="7132451" y="4906001"/>
              <a:ext cx="1167506" cy="584775"/>
            </a:xfrm>
            <a:prstGeom prst="rect">
              <a:avLst/>
            </a:prstGeom>
            <a:noFill/>
          </p:spPr>
          <p:txBody>
            <a:bodyPr wrap="square" rtlCol="0">
              <a:spAutoFit/>
            </a:bodyPr>
            <a:lstStyle/>
            <a:p>
              <a:r>
                <a:rPr lang="en-US" sz="3200" dirty="0">
                  <a:solidFill>
                    <a:srgbClr val="0070C0"/>
                  </a:solidFill>
                </a:rPr>
                <a:t>$</a:t>
              </a:r>
            </a:p>
          </p:txBody>
        </p:sp>
      </p:grpSp>
      <p:sp>
        <p:nvSpPr>
          <p:cNvPr id="38" name="TextBox 37">
            <a:extLst>
              <a:ext uri="{FF2B5EF4-FFF2-40B4-BE49-F238E27FC236}">
                <a16:creationId xmlns:a16="http://schemas.microsoft.com/office/drawing/2014/main" id="{ACF7EE96-D90F-4AA1-9D91-789B832E8E32}"/>
              </a:ext>
            </a:extLst>
          </p:cNvPr>
          <p:cNvSpPr txBox="1"/>
          <p:nvPr/>
        </p:nvSpPr>
        <p:spPr>
          <a:xfrm>
            <a:off x="8299957" y="4783873"/>
            <a:ext cx="2884708" cy="1200329"/>
          </a:xfrm>
          <a:prstGeom prst="rect">
            <a:avLst/>
          </a:prstGeom>
          <a:noFill/>
        </p:spPr>
        <p:txBody>
          <a:bodyPr wrap="square" rtlCol="0">
            <a:spAutoFit/>
          </a:bodyPr>
          <a:lstStyle/>
          <a:p>
            <a:r>
              <a:rPr lang="en-US" dirty="0">
                <a:solidFill>
                  <a:srgbClr val="00B050"/>
                </a:solidFill>
              </a:rPr>
              <a:t>Often the </a:t>
            </a:r>
            <a:r>
              <a:rPr lang="en-US" i="1" dirty="0">
                <a:solidFill>
                  <a:srgbClr val="00B050"/>
                </a:solidFill>
              </a:rPr>
              <a:t>“Token Counter” </a:t>
            </a:r>
            <a:r>
              <a:rPr lang="en-US" dirty="0">
                <a:solidFill>
                  <a:srgbClr val="00B050"/>
                </a:solidFill>
              </a:rPr>
              <a:t>Approach is a Useful Starting Point. This is foundational to process mining. </a:t>
            </a:r>
          </a:p>
        </p:txBody>
      </p:sp>
      <p:pic>
        <p:nvPicPr>
          <p:cNvPr id="40" name="Picture 39" descr="A close up of a coin&#10;&#10;Description automatically generated">
            <a:extLst>
              <a:ext uri="{FF2B5EF4-FFF2-40B4-BE49-F238E27FC236}">
                <a16:creationId xmlns:a16="http://schemas.microsoft.com/office/drawing/2014/main" id="{3433A6C2-B427-4DD6-A716-8851377C270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2945" y="2381592"/>
            <a:ext cx="489369" cy="482028"/>
          </a:xfrm>
          <a:prstGeom prst="rect">
            <a:avLst/>
          </a:prstGeom>
        </p:spPr>
      </p:pic>
      <p:pic>
        <p:nvPicPr>
          <p:cNvPr id="42" name="Picture 41" descr="A close up of a coin&#10;&#10;Description automatically generated">
            <a:extLst>
              <a:ext uri="{FF2B5EF4-FFF2-40B4-BE49-F238E27FC236}">
                <a16:creationId xmlns:a16="http://schemas.microsoft.com/office/drawing/2014/main" id="{AB6C3F7E-ED6F-4425-B195-9AB10B7B3B6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1114" y="3653569"/>
            <a:ext cx="489369" cy="482028"/>
          </a:xfrm>
          <a:prstGeom prst="rect">
            <a:avLst/>
          </a:prstGeom>
        </p:spPr>
      </p:pic>
    </p:spTree>
    <p:extLst>
      <p:ext uri="{BB962C8B-B14F-4D97-AF65-F5344CB8AC3E}">
        <p14:creationId xmlns:p14="http://schemas.microsoft.com/office/powerpoint/2010/main" val="399457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2605 -0.00185 L 0.02605 -0.00185 C 0.02839 0.00023 0.03086 0.00254 0.03334 0.00463 C 0.03412 0.00532 0.03516 0.00532 0.03607 0.00625 C 0.04141 0.01088 0.03607 0.00833 0.04245 0.01273 C 0.04362 0.01342 0.04493 0.01365 0.0461 0.01435 C 0.053 0.02245 0.04428 0.01296 0.05248 0.01921 C 0.05352 0.0199 0.05417 0.02176 0.05521 0.02245 C 0.05756 0.02384 0.0625 0.02569 0.0625 0.02569 C 0.0655 0.03078 0.06329 0.02801 0.0681 0.03055 C 0.06993 0.03148 0.07175 0.03264 0.07357 0.03379 L 0.07631 0.03541 C 0.07722 0.03588 0.07813 0.03657 0.07904 0.03703 C 0.08152 0.03819 0.08399 0.03889 0.08633 0.04028 C 0.08724 0.04074 0.08816 0.0412 0.08907 0.0419 C 0.09206 0.04421 0.09258 0.0456 0.09545 0.04676 C 0.09727 0.04745 0.09922 0.04768 0.10092 0.04838 C 0.10287 0.0493 0.10469 0.05046 0.10652 0.05162 C 0.10743 0.05208 0.10834 0.05278 0.10925 0.05324 C 0.11042 0.0537 0.11172 0.05416 0.1129 0.05486 C 0.1142 0.05578 0.11524 0.05717 0.11654 0.0581 C 0.11836 0.05949 0.12019 0.06018 0.12201 0.06134 L 0.12748 0.06458 L 0.13568 0.06944 L 0.13842 0.07106 C 0.13946 0.07176 0.14024 0.07222 0.14128 0.07268 L 0.14493 0.0743 C 0.14545 0.07546 0.14597 0.07685 0.14675 0.07754 C 0.14805 0.07893 0.15508 0.08055 0.15586 0.08078 C 0.15743 0.08125 0.15899 0.08171 0.16042 0.0824 C 0.16433 0.08426 0.16589 0.08634 0.16954 0.08727 C 0.17201 0.08796 0.17448 0.08819 0.17696 0.08889 C 0.17891 0.08958 0.18477 0.09282 0.18607 0.09375 C 0.19297 0.1 0.18842 0.09676 0.20066 0.10023 L 0.20066 0.10023 L 0.20612 0.1037 C 0.21589 0.10301 0.22566 0.10324 0.23542 0.10185 C 0.23737 0.10162 0.23907 0.09953 0.24089 0.09861 C 0.24336 0.09768 0.24584 0.09699 0.24818 0.09537 C 0.24909 0.0949 0.25 0.09421 0.25092 0.09375 C 0.25248 0.09328 0.25404 0.09282 0.2556 0.09213 C 0.25678 0.09166 0.25795 0.0912 0.25925 0.09051 C 0.26016 0.09004 0.26107 0.08935 0.26198 0.08889 C 0.26381 0.08819 0.26563 0.08796 0.26745 0.08727 C 0.26862 0.08634 0.2698 0.08495 0.2711 0.08403 C 0.27357 0.08217 0.27579 0.08171 0.27839 0.08078 C 0.27969 0.07986 0.28086 0.07847 0.28204 0.07754 C 0.28386 0.07639 0.28568 0.07546 0.2875 0.0743 L 0.29037 0.07268 L 0.2931 0.07106 L 0.29584 0.06944 C 0.30013 0.06435 0.29688 0.06736 0.30222 0.06458 C 0.30404 0.06365 0.30769 0.06134 0.30769 0.06134 C 0.3086 0.06018 0.30938 0.05879 0.31042 0.0581 C 0.31159 0.05717 0.31784 0.05509 0.31862 0.05486 C 0.31993 0.0537 0.3211 0.05254 0.32227 0.05162 C 0.32409 0.05046 0.32618 0.05023 0.32787 0.04838 C 0.32878 0.04722 0.32956 0.04583 0.3306 0.04514 C 0.3323 0.04398 0.33425 0.04398 0.33607 0.04352 L 0.34154 0.04028 C 0.34245 0.03981 0.34336 0.03912 0.34428 0.03865 C 0.34545 0.03819 0.34675 0.03773 0.34792 0.03703 C 0.34974 0.03611 0.35157 0.03495 0.35339 0.03379 C 0.3543 0.03333 0.35534 0.0331 0.35612 0.03217 C 0.36055 0.02708 0.35717 0.03009 0.3625 0.02731 C 0.36446 0.02615 0.36928 0.02291 0.37175 0.02245 C 0.3754 0.02153 0.37904 0.02129 0.38269 0.02083 C 0.39154 0.02129 0.4004 0.02153 0.40925 0.02245 C 0.41107 0.02268 0.4129 0.02384 0.41472 0.02407 C 0.42019 0.02477 0.42566 0.025 0.43112 0.02569 C 0.44258 0.02685 0.44571 0.02801 0.45769 0.02893 C 0.4681 0.02963 0.47839 0.02986 0.48881 0.03055 C 0.48972 0.03102 0.49063 0.03148 0.49154 0.03217 C 0.49857 0.03842 0.49011 0.03287 0.49701 0.03703 C 0.49831 0.04051 0.49883 0.04259 0.50066 0.04514 C 0.50157 0.04629 0.50248 0.04722 0.50339 0.04838 C 0.50404 0.05 0.50469 0.05139 0.50521 0.05324 C 0.50573 0.05486 0.5056 0.05671 0.50612 0.0581 C 0.50665 0.05949 0.50743 0.06018 0.50795 0.06134 C 0.51016 0.06597 0.50925 0.06597 0.51159 0.06944 C 0.5125 0.0706 0.51342 0.07199 0.51446 0.07268 C 0.51875 0.07615 0.52071 0.07615 0.5254 0.07754 C 0.53672 0.08426 0.52566 0.07824 0.55469 0.08078 C 0.55795 0.08125 0.56133 0.0824 0.56472 0.0824 C 0.58425 0.08333 0.60378 0.08356 0.62318 0.08403 C 0.6293 0.08472 0.63542 0.08472 0.64154 0.08565 C 0.64245 0.08588 0.64336 0.08727 0.64428 0.08727 C 0.66316 0.08842 0.68204 0.08842 0.70092 0.08889 C 0.71198 0.08842 0.72292 0.08842 0.73386 0.08727 C 0.7349 0.08727 0.73568 0.08588 0.73659 0.08565 C 0.73998 0.08495 0.74336 0.08472 0.74675 0.08403 C 0.74857 0.08379 0.7504 0.08264 0.75222 0.0824 C 0.76042 0.08148 0.76862 0.08148 0.77696 0.08078 L 0.78516 0.07916 C 0.79336 0.07754 0.79206 0.07754 0.80066 0.07592 C 0.80404 0.07546 0.80743 0.07453 0.81068 0.0743 C 0.82383 0.07384 0.83698 0.0743 0.85 0.0743 L 0.85196 0.0743 " pathEditMode="relative" ptsTypes="AAAAAAAAAAAAAAAAAAAAAAAAAAAAAAAAAAAAAAAAAAAAAAAAAAAAAAAAAAAAAAAAAAAAAAAAAAAAAAAAAAAAAAAAAAAAAAAAAA">
                                      <p:cBhvr>
                                        <p:cTn id="10" dur="2000" fill="hold"/>
                                        <p:tgtEl>
                                          <p:spTgt spid="40"/>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263 -0.00208 L 0.0263 -0.00208 C 0.02864 0.00024 0.03112 0.00255 0.03359 0.0044 C 0.03437 0.0051 0.03528 0.00602 0.03633 0.00602 C 0.04427 0.00695 0.05221 0.00695 0.06002 0.00764 C 0.06432 0.00811 0.06862 0.00903 0.07291 0.00926 L 0.13606 0.0125 C 0.15664 0.01621 0.13151 0.01204 0.16432 0.01574 C 0.16745 0.01621 0.17044 0.01713 0.17356 0.01737 C 0.18086 0.01829 0.18815 0.01852 0.19544 0.01922 L 0.26771 0.01737 C 0.27317 0.01737 0.27877 0.01667 0.28424 0.01574 C 0.28633 0.01551 0.28854 0.01366 0.29062 0.0125 C 0.29179 0.01204 0.2931 0.01158 0.29427 0.01088 C 0.29518 0.01042 0.29609 0.00973 0.297 0.00926 C 0.29948 0.00811 0.30195 0.00741 0.30429 0.00602 L 0.3125 0.00116 L 0.31523 -0.00046 L 0.3181 -0.00208 C 0.32122 -0.00763 0.31901 -0.00486 0.32539 -0.00856 L 0.32812 -0.01018 L 0.33086 -0.0118 C 0.33151 -0.01296 0.3319 -0.01435 0.33268 -0.01504 C 0.33437 -0.01666 0.33659 -0.01643 0.33815 -0.01828 C 0.34166 -0.02245 0.33984 -0.02083 0.34362 -0.02314 C 0.34453 -0.0243 0.34557 -0.025 0.34635 -0.02638 C 0.34713 -0.02777 0.34739 -0.03009 0.34817 -0.03125 C 0.34896 -0.0324 0.35 -0.0324 0.35091 -0.03287 C 0.35534 -0.04074 0.35299 -0.03842 0.35742 -0.04097 L 0.36289 -0.05092 C 0.36432 -0.05347 0.36536 -0.05578 0.36745 -0.0574 C 0.37187 -0.06088 0.37252 -0.05995 0.37656 -0.06226 C 0.37838 -0.06319 0.38021 -0.06435 0.38203 -0.06551 C 0.38489 -0.06713 0.3862 -0.06805 0.38945 -0.06875 C 0.39362 -0.06944 0.39791 -0.0699 0.40221 -0.07037 C 0.40703 -0.0699 0.41198 -0.06944 0.41679 -0.06875 C 0.41836 -0.06851 0.41992 -0.06759 0.42135 -0.06713 C 0.42356 -0.06643 0.42565 -0.06597 0.42786 -0.06551 C 0.42877 -0.06504 0.42955 -0.06412 0.4306 -0.06388 C 0.43281 -0.06296 0.44036 -0.06111 0.44245 -0.06064 L 0.44791 -0.0574 L 0.45065 -0.05578 C 0.4513 -0.05463 0.45182 -0.05324 0.45247 -0.05254 C 0.45351 -0.05138 0.45807 -0.04953 0.45885 -0.0493 C 0.4608 -0.04814 0.46445 -0.04606 0.46445 -0.04606 C 0.46536 -0.0449 0.46614 -0.04351 0.46718 -0.04259 C 0.46888 -0.0412 0.47083 -0.04051 0.47265 -0.03935 L 0.47539 -0.03773 L 0.48086 -0.03449 C 0.48372 -0.03287 0.48411 -0.03263 0.48724 -0.03125 C 0.49036 -0.03009 0.49635 -0.02801 0.49635 -0.02801 L 0.53112 -0.02963 C 0.5319 -0.02986 0.54192 -0.0324 0.5431 -0.03287 C 0.54492 -0.03379 0.54674 -0.03518 0.54856 -0.03611 L 0.5513 -0.03773 C 0.55911 -0.04722 0.54922 -0.03588 0.55677 -0.04259 C 0.56393 -0.04907 0.55534 -0.04351 0.56224 -0.04768 C 0.56289 -0.0493 0.56328 -0.05115 0.56406 -0.05254 C 0.56588 -0.05555 0.56731 -0.05601 0.56953 -0.0574 C 0.58177 -0.07176 0.56367 -0.05092 0.57513 -0.06226 C 0.57695 -0.06412 0.57838 -0.06805 0.5806 -0.06875 C 0.58216 -0.06921 0.58359 -0.0699 0.58515 -0.07037 C 0.58724 -0.07106 0.58945 -0.07152 0.59153 -0.07199 C 0.59778 -0.07338 0.60065 -0.07407 0.60716 -0.07523 C 0.61276 -0.0787 0.60781 -0.07615 0.6181 -0.07847 C 0.61992 -0.07893 0.62174 -0.07963 0.62356 -0.08009 C 0.62448 -0.08055 0.62539 -0.08148 0.6263 -0.08171 C 0.64166 -0.08449 0.68515 -0.08495 0.68854 -0.08495 C 0.69609 -0.08564 0.70377 -0.08564 0.71133 -0.08657 C 0.71263 -0.0868 0.7138 -0.08819 0.7151 -0.08819 C 0.72669 -0.08819 0.73815 -0.08726 0.74974 -0.08657 C 0.79492 -0.09143 0.76015 -0.08819 0.85403 -0.08819 L 0.85963 -0.06713 " pathEditMode="relative" ptsTypes="AAAAAAAAAAAAAAAAAAAAAAAAAAAAAAAAAAAAAAAAAAAAAAAAAAAAAAAAAAAAAAAAAAAAAAAAA">
                                      <p:cBhvr>
                                        <p:cTn id="14" dur="2000" fill="hold"/>
                                        <p:tgtEl>
                                          <p:spTgt spid="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6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7C201407-0620-4F94-A3C3-0F44A7E8D830}"/>
              </a:ext>
            </a:extLst>
          </p:cNvPr>
          <p:cNvSpPr/>
          <p:nvPr/>
        </p:nvSpPr>
        <p:spPr>
          <a:xfrm>
            <a:off x="4332303" y="2077375"/>
            <a:ext cx="2787589" cy="171339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5899DE91-EC3F-4FC1-A2C8-BF1DE41EEBD9}"/>
              </a:ext>
            </a:extLst>
          </p:cNvPr>
          <p:cNvSpPr/>
          <p:nvPr/>
        </p:nvSpPr>
        <p:spPr>
          <a:xfrm>
            <a:off x="2041864" y="2663301"/>
            <a:ext cx="1812526" cy="1127464"/>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0D820681-1FCA-4414-A7AC-D7768FA64EA3}"/>
              </a:ext>
            </a:extLst>
          </p:cNvPr>
          <p:cNvSpPr/>
          <p:nvPr/>
        </p:nvSpPr>
        <p:spPr>
          <a:xfrm>
            <a:off x="7597805" y="2663301"/>
            <a:ext cx="1812526" cy="1127464"/>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598BC1F-DC2E-4753-95B6-1A83D4BE1C75}"/>
              </a:ext>
            </a:extLst>
          </p:cNvPr>
          <p:cNvSpPr txBox="1"/>
          <p:nvPr/>
        </p:nvSpPr>
        <p:spPr>
          <a:xfrm>
            <a:off x="2370338" y="3861786"/>
            <a:ext cx="1216241" cy="369332"/>
          </a:xfrm>
          <a:prstGeom prst="rect">
            <a:avLst/>
          </a:prstGeom>
          <a:noFill/>
        </p:spPr>
        <p:txBody>
          <a:bodyPr wrap="square" rtlCol="0">
            <a:spAutoFit/>
          </a:bodyPr>
          <a:lstStyle/>
          <a:p>
            <a:r>
              <a:rPr lang="en-US" dirty="0"/>
              <a:t>Supplier</a:t>
            </a:r>
          </a:p>
        </p:txBody>
      </p:sp>
      <p:sp>
        <p:nvSpPr>
          <p:cNvPr id="9" name="Arrow: Right 8">
            <a:extLst>
              <a:ext uri="{FF2B5EF4-FFF2-40B4-BE49-F238E27FC236}">
                <a16:creationId xmlns:a16="http://schemas.microsoft.com/office/drawing/2014/main" id="{F7AB8C13-83E7-4BB9-A8B8-94405FBBE645}"/>
              </a:ext>
            </a:extLst>
          </p:cNvPr>
          <p:cNvSpPr/>
          <p:nvPr/>
        </p:nvSpPr>
        <p:spPr>
          <a:xfrm>
            <a:off x="3746377" y="3036163"/>
            <a:ext cx="763479" cy="39283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8D5A816-1536-42C8-A36B-BAF2ED114974}"/>
              </a:ext>
            </a:extLst>
          </p:cNvPr>
          <p:cNvSpPr/>
          <p:nvPr/>
        </p:nvSpPr>
        <p:spPr>
          <a:xfrm>
            <a:off x="7041472" y="3036163"/>
            <a:ext cx="763479" cy="39283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43EEA16-D3A0-424D-A590-188CFED1E77C}"/>
              </a:ext>
            </a:extLst>
          </p:cNvPr>
          <p:cNvSpPr txBox="1"/>
          <p:nvPr/>
        </p:nvSpPr>
        <p:spPr>
          <a:xfrm>
            <a:off x="8062404" y="3861786"/>
            <a:ext cx="1216241" cy="369332"/>
          </a:xfrm>
          <a:prstGeom prst="rect">
            <a:avLst/>
          </a:prstGeom>
          <a:noFill/>
        </p:spPr>
        <p:txBody>
          <a:bodyPr wrap="square" rtlCol="0">
            <a:spAutoFit/>
          </a:bodyPr>
          <a:lstStyle/>
          <a:p>
            <a:r>
              <a:rPr lang="en-US" dirty="0"/>
              <a:t>Customer</a:t>
            </a:r>
          </a:p>
        </p:txBody>
      </p:sp>
      <p:sp>
        <p:nvSpPr>
          <p:cNvPr id="13" name="TextBox 12">
            <a:extLst>
              <a:ext uri="{FF2B5EF4-FFF2-40B4-BE49-F238E27FC236}">
                <a16:creationId xmlns:a16="http://schemas.microsoft.com/office/drawing/2014/main" id="{32C7F2B6-4AB6-428B-9362-29CC6D0CA83E}"/>
              </a:ext>
            </a:extLst>
          </p:cNvPr>
          <p:cNvSpPr txBox="1"/>
          <p:nvPr/>
        </p:nvSpPr>
        <p:spPr>
          <a:xfrm>
            <a:off x="5297748" y="1769607"/>
            <a:ext cx="1216241" cy="369332"/>
          </a:xfrm>
          <a:prstGeom prst="rect">
            <a:avLst/>
          </a:prstGeom>
          <a:noFill/>
        </p:spPr>
        <p:txBody>
          <a:bodyPr wrap="square" rtlCol="0">
            <a:spAutoFit/>
          </a:bodyPr>
          <a:lstStyle/>
          <a:p>
            <a:r>
              <a:rPr lang="en-US" dirty="0"/>
              <a:t>Process</a:t>
            </a:r>
          </a:p>
        </p:txBody>
      </p:sp>
      <p:sp>
        <p:nvSpPr>
          <p:cNvPr id="14" name="TextBox 13">
            <a:extLst>
              <a:ext uri="{FF2B5EF4-FFF2-40B4-BE49-F238E27FC236}">
                <a16:creationId xmlns:a16="http://schemas.microsoft.com/office/drawing/2014/main" id="{EDFD70B8-C694-4FB2-96E3-160246DF001F}"/>
              </a:ext>
            </a:extLst>
          </p:cNvPr>
          <p:cNvSpPr txBox="1"/>
          <p:nvPr/>
        </p:nvSpPr>
        <p:spPr>
          <a:xfrm>
            <a:off x="7066623" y="2720266"/>
            <a:ext cx="1216241" cy="369332"/>
          </a:xfrm>
          <a:prstGeom prst="rect">
            <a:avLst/>
          </a:prstGeom>
          <a:noFill/>
        </p:spPr>
        <p:txBody>
          <a:bodyPr wrap="square" rtlCol="0">
            <a:spAutoFit/>
          </a:bodyPr>
          <a:lstStyle/>
          <a:p>
            <a:r>
              <a:rPr lang="en-US" dirty="0"/>
              <a:t>Output</a:t>
            </a:r>
          </a:p>
        </p:txBody>
      </p:sp>
      <p:sp>
        <p:nvSpPr>
          <p:cNvPr id="15" name="TextBox 14">
            <a:extLst>
              <a:ext uri="{FF2B5EF4-FFF2-40B4-BE49-F238E27FC236}">
                <a16:creationId xmlns:a16="http://schemas.microsoft.com/office/drawing/2014/main" id="{9F03BFDC-2358-4C93-9A3E-EF211BCD9457}"/>
              </a:ext>
            </a:extLst>
          </p:cNvPr>
          <p:cNvSpPr txBox="1"/>
          <p:nvPr/>
        </p:nvSpPr>
        <p:spPr>
          <a:xfrm>
            <a:off x="3876582" y="2744680"/>
            <a:ext cx="1216241" cy="369332"/>
          </a:xfrm>
          <a:prstGeom prst="rect">
            <a:avLst/>
          </a:prstGeom>
          <a:noFill/>
        </p:spPr>
        <p:txBody>
          <a:bodyPr wrap="square" rtlCol="0">
            <a:spAutoFit/>
          </a:bodyPr>
          <a:lstStyle/>
          <a:p>
            <a:r>
              <a:rPr lang="en-US" dirty="0"/>
              <a:t>Input</a:t>
            </a:r>
          </a:p>
        </p:txBody>
      </p:sp>
      <p:sp>
        <p:nvSpPr>
          <p:cNvPr id="16" name="Rectangle 15">
            <a:extLst>
              <a:ext uri="{FF2B5EF4-FFF2-40B4-BE49-F238E27FC236}">
                <a16:creationId xmlns:a16="http://schemas.microsoft.com/office/drawing/2014/main" id="{9ED195FF-9F27-48A1-8375-1B797F5A6342}"/>
              </a:ext>
            </a:extLst>
          </p:cNvPr>
          <p:cNvSpPr/>
          <p:nvPr/>
        </p:nvSpPr>
        <p:spPr>
          <a:xfrm>
            <a:off x="4885676" y="3232581"/>
            <a:ext cx="550416"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03F830C-13CE-41D4-B332-7C3DF75FFFF0}"/>
              </a:ext>
            </a:extLst>
          </p:cNvPr>
          <p:cNvSpPr/>
          <p:nvPr/>
        </p:nvSpPr>
        <p:spPr>
          <a:xfrm>
            <a:off x="5791940" y="3227033"/>
            <a:ext cx="550416"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C3D74E-E3D8-432E-A14F-24C836B97257}"/>
              </a:ext>
            </a:extLst>
          </p:cNvPr>
          <p:cNvSpPr/>
          <p:nvPr/>
        </p:nvSpPr>
        <p:spPr>
          <a:xfrm>
            <a:off x="5388740" y="2637525"/>
            <a:ext cx="550416"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C5819CC2-5E72-47C1-969F-ACA21A693C4A}"/>
              </a:ext>
            </a:extLst>
          </p:cNvPr>
          <p:cNvCxnSpPr>
            <a:stCxn id="16" idx="0"/>
            <a:endCxn id="18" idx="1"/>
          </p:cNvCxnSpPr>
          <p:nvPr/>
        </p:nvCxnSpPr>
        <p:spPr>
          <a:xfrm flipV="1">
            <a:off x="5160884" y="2822191"/>
            <a:ext cx="227856" cy="410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1B0960-5A3A-406E-A061-474C58CFEAC4}"/>
              </a:ext>
            </a:extLst>
          </p:cNvPr>
          <p:cNvCxnSpPr>
            <a:cxnSpLocks/>
            <a:endCxn id="17" idx="0"/>
          </p:cNvCxnSpPr>
          <p:nvPr/>
        </p:nvCxnSpPr>
        <p:spPr>
          <a:xfrm>
            <a:off x="5925475" y="2822191"/>
            <a:ext cx="141673" cy="4048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5641731-7171-4FDA-A9DF-EB2B2B99B872}"/>
              </a:ext>
            </a:extLst>
          </p:cNvPr>
          <p:cNvCxnSpPr>
            <a:cxnSpLocks/>
          </p:cNvCxnSpPr>
          <p:nvPr/>
        </p:nvCxnSpPr>
        <p:spPr>
          <a:xfrm>
            <a:off x="4714043" y="3429000"/>
            <a:ext cx="1716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74C3A90-F3F7-4571-8B40-7B60412F231D}"/>
              </a:ext>
            </a:extLst>
          </p:cNvPr>
          <p:cNvCxnSpPr>
            <a:cxnSpLocks/>
          </p:cNvCxnSpPr>
          <p:nvPr/>
        </p:nvCxnSpPr>
        <p:spPr>
          <a:xfrm>
            <a:off x="6342356" y="3423821"/>
            <a:ext cx="1716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close up of a map&#10;&#10;Description automatically generated">
            <a:extLst>
              <a:ext uri="{FF2B5EF4-FFF2-40B4-BE49-F238E27FC236}">
                <a16:creationId xmlns:a16="http://schemas.microsoft.com/office/drawing/2014/main" id="{EAA93C3E-DA76-4165-86A1-5638E6DE4318}"/>
              </a:ext>
            </a:extLst>
          </p:cNvPr>
          <p:cNvPicPr>
            <a:picLocks noChangeAspect="1"/>
          </p:cNvPicPr>
          <p:nvPr/>
        </p:nvPicPr>
        <p:blipFill>
          <a:blip r:embed="rId3">
            <a:grayscl/>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17842" y="4749553"/>
            <a:ext cx="3261064" cy="1203345"/>
          </a:xfrm>
          <a:prstGeom prst="rect">
            <a:avLst/>
          </a:prstGeom>
          <a:ln>
            <a:solidFill>
              <a:schemeClr val="tx1"/>
            </a:solidFill>
          </a:ln>
        </p:spPr>
      </p:pic>
      <p:sp>
        <p:nvSpPr>
          <p:cNvPr id="24" name="TextBox 23">
            <a:extLst>
              <a:ext uri="{FF2B5EF4-FFF2-40B4-BE49-F238E27FC236}">
                <a16:creationId xmlns:a16="http://schemas.microsoft.com/office/drawing/2014/main" id="{6B5BC262-BA2D-43DA-A412-9406BC86D965}"/>
              </a:ext>
            </a:extLst>
          </p:cNvPr>
          <p:cNvSpPr txBox="1"/>
          <p:nvPr/>
        </p:nvSpPr>
        <p:spPr>
          <a:xfrm>
            <a:off x="7145047" y="5984740"/>
            <a:ext cx="3608459" cy="369332"/>
          </a:xfrm>
          <a:prstGeom prst="rect">
            <a:avLst/>
          </a:prstGeom>
          <a:noFill/>
        </p:spPr>
        <p:txBody>
          <a:bodyPr wrap="square" rtlCol="0">
            <a:spAutoFit/>
          </a:bodyPr>
          <a:lstStyle/>
          <a:p>
            <a:r>
              <a:rPr lang="en-US" dirty="0"/>
              <a:t>Process Performance Indicator</a:t>
            </a:r>
          </a:p>
        </p:txBody>
      </p:sp>
      <p:cxnSp>
        <p:nvCxnSpPr>
          <p:cNvPr id="25" name="Straight Arrow Connector 24">
            <a:extLst>
              <a:ext uri="{FF2B5EF4-FFF2-40B4-BE49-F238E27FC236}">
                <a16:creationId xmlns:a16="http://schemas.microsoft.com/office/drawing/2014/main" id="{13BB0D3A-2777-4F3E-A774-201D4EA37713}"/>
              </a:ext>
            </a:extLst>
          </p:cNvPr>
          <p:cNvCxnSpPr/>
          <p:nvPr/>
        </p:nvCxnSpPr>
        <p:spPr>
          <a:xfrm>
            <a:off x="7198468" y="3423821"/>
            <a:ext cx="606483" cy="1187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B4FFBBC-9FA3-4773-894B-ABE8798D8C17}"/>
              </a:ext>
            </a:extLst>
          </p:cNvPr>
          <p:cNvSpPr txBox="1"/>
          <p:nvPr/>
        </p:nvSpPr>
        <p:spPr>
          <a:xfrm>
            <a:off x="723577" y="472407"/>
            <a:ext cx="11037163" cy="954107"/>
          </a:xfrm>
          <a:prstGeom prst="rect">
            <a:avLst/>
          </a:prstGeom>
          <a:noFill/>
        </p:spPr>
        <p:txBody>
          <a:bodyPr wrap="square" rtlCol="0">
            <a:spAutoFit/>
          </a:bodyPr>
          <a:lstStyle/>
          <a:p>
            <a:pPr algn="ctr"/>
            <a:r>
              <a:rPr lang="en-US" sz="2800" dirty="0"/>
              <a:t>From a Process Perspective </a:t>
            </a:r>
          </a:p>
          <a:p>
            <a:pPr algn="ctr"/>
            <a:r>
              <a:rPr lang="en-US" sz="2800" dirty="0"/>
              <a:t>We Have Events, Interactions and Material Movements</a:t>
            </a:r>
          </a:p>
        </p:txBody>
      </p:sp>
    </p:spTree>
    <p:extLst>
      <p:ext uri="{BB962C8B-B14F-4D97-AF65-F5344CB8AC3E}">
        <p14:creationId xmlns:p14="http://schemas.microsoft.com/office/powerpoint/2010/main" val="3279936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3359" y="381022"/>
            <a:ext cx="5263375" cy="584775"/>
          </a:xfrm>
          <a:prstGeom prst="rect">
            <a:avLst/>
          </a:prstGeom>
          <a:noFill/>
        </p:spPr>
        <p:txBody>
          <a:bodyPr wrap="square" rtlCol="0">
            <a:spAutoFit/>
          </a:bodyPr>
          <a:lstStyle/>
          <a:p>
            <a:pPr algn="ctr"/>
            <a:r>
              <a:rPr lang="en-US" sz="3200" dirty="0"/>
              <a:t>Review of Homework</a:t>
            </a:r>
          </a:p>
        </p:txBody>
      </p:sp>
      <p:sp>
        <p:nvSpPr>
          <p:cNvPr id="3" name="TextBox 2">
            <a:extLst>
              <a:ext uri="{FF2B5EF4-FFF2-40B4-BE49-F238E27FC236}">
                <a16:creationId xmlns:a16="http://schemas.microsoft.com/office/drawing/2014/main" id="{4A342A1B-ADC3-49D1-9B73-0F3435909D24}"/>
              </a:ext>
            </a:extLst>
          </p:cNvPr>
          <p:cNvSpPr txBox="1"/>
          <p:nvPr/>
        </p:nvSpPr>
        <p:spPr>
          <a:xfrm>
            <a:off x="209320" y="965797"/>
            <a:ext cx="11523643" cy="5693866"/>
          </a:xfrm>
          <a:prstGeom prst="rect">
            <a:avLst/>
          </a:prstGeom>
          <a:noFill/>
        </p:spPr>
        <p:txBody>
          <a:bodyPr wrap="square" rtlCol="0">
            <a:spAutoFit/>
          </a:bodyPr>
          <a:lstStyle/>
          <a:p>
            <a:pPr marL="285750" indent="-285750">
              <a:buFont typeface="Arial" panose="020B0604020202020204" pitchFamily="34" charset="0"/>
              <a:buChar char="•"/>
            </a:pPr>
            <a:r>
              <a:rPr lang="en-US" sz="2800" dirty="0"/>
              <a:t>Wanted to see evidence of cleansing with Turbo Prep—discuss choices made—automatic acceptance of defaults may not be what you want:</a:t>
            </a:r>
          </a:p>
          <a:p>
            <a:pPr marL="742950" lvl="1" indent="-285750">
              <a:buFont typeface="Arial" panose="020B0604020202020204" pitchFamily="34" charset="0"/>
              <a:buChar char="•"/>
            </a:pPr>
            <a:r>
              <a:rPr lang="en-US" sz="2800" dirty="0"/>
              <a:t>Missing values=0, average, min or max—default is average</a:t>
            </a:r>
          </a:p>
          <a:p>
            <a:pPr marL="742950" lvl="1" indent="-285750">
              <a:buFont typeface="Arial" panose="020B0604020202020204" pitchFamily="34" charset="0"/>
              <a:buChar char="•"/>
            </a:pPr>
            <a:r>
              <a:rPr lang="en-US" sz="2800" dirty="0"/>
              <a:t>Let’s examine</a:t>
            </a:r>
          </a:p>
          <a:p>
            <a:pPr marL="285750" indent="-285750">
              <a:buFont typeface="Arial" panose="020B0604020202020204" pitchFamily="34" charset="0"/>
              <a:buChar char="•"/>
            </a:pPr>
            <a:r>
              <a:rPr lang="en-US" sz="2800" dirty="0"/>
              <a:t>Good to see awareness that different models produced different results:</a:t>
            </a:r>
          </a:p>
          <a:p>
            <a:pPr marL="742950" lvl="1" indent="-285750">
              <a:buFont typeface="Arial" panose="020B0604020202020204" pitchFamily="34" charset="0"/>
              <a:buChar char="•"/>
            </a:pPr>
            <a:r>
              <a:rPr lang="en-US" sz="2800" dirty="0"/>
              <a:t>Performance</a:t>
            </a:r>
          </a:p>
          <a:p>
            <a:pPr marL="742950" lvl="1" indent="-285750">
              <a:buFont typeface="Arial" panose="020B0604020202020204" pitchFamily="34" charset="0"/>
              <a:buChar char="•"/>
            </a:pPr>
            <a:r>
              <a:rPr lang="en-US" sz="2800" dirty="0"/>
              <a:t>Variable Importance (pay attentions to signs of coefficients: example inventory in dataset 4)</a:t>
            </a:r>
          </a:p>
          <a:p>
            <a:pPr marL="285750" indent="-285750">
              <a:buFont typeface="Arial" panose="020B0604020202020204" pitchFamily="34" charset="0"/>
              <a:buChar char="•"/>
            </a:pPr>
            <a:r>
              <a:rPr lang="en-US" sz="2800" dirty="0"/>
              <a:t>Biggest Issue with Dataset 4 was variable selection; potential problems with some work centers. You want actionable variables in your model that are not simply proxies of the dependent variable. Avoid kitchen sink approach.</a:t>
            </a:r>
          </a:p>
          <a:p>
            <a:pPr marL="285750" indent="-285750">
              <a:buFont typeface="Arial" panose="020B0604020202020204" pitchFamily="34" charset="0"/>
              <a:buChar char="•"/>
            </a:pPr>
            <a:r>
              <a:rPr lang="en-US" sz="2800" dirty="0"/>
              <a:t>Fixing late delivery would also help profitability. Plus pricing an issue.</a:t>
            </a:r>
          </a:p>
          <a:p>
            <a:pPr marL="285750" indent="-285750">
              <a:buFont typeface="Arial" panose="020B0604020202020204" pitchFamily="34" charset="0"/>
              <a:buChar char="•"/>
            </a:pPr>
            <a:r>
              <a:rPr lang="en-US" sz="2800" dirty="0"/>
              <a:t>Let’s Explore</a:t>
            </a:r>
          </a:p>
        </p:txBody>
      </p:sp>
    </p:spTree>
    <p:extLst>
      <p:ext uri="{BB962C8B-B14F-4D97-AF65-F5344CB8AC3E}">
        <p14:creationId xmlns:p14="http://schemas.microsoft.com/office/powerpoint/2010/main" val="414447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5FA9E5-BE12-4392-99DB-6AEAE78334D6}"/>
              </a:ext>
            </a:extLst>
          </p:cNvPr>
          <p:cNvPicPr>
            <a:picLocks noChangeAspect="1"/>
          </p:cNvPicPr>
          <p:nvPr/>
        </p:nvPicPr>
        <p:blipFill>
          <a:blip r:embed="rId2"/>
          <a:stretch>
            <a:fillRect/>
          </a:stretch>
        </p:blipFill>
        <p:spPr>
          <a:xfrm>
            <a:off x="0" y="505552"/>
            <a:ext cx="12192000" cy="5846896"/>
          </a:xfrm>
          <a:prstGeom prst="rect">
            <a:avLst/>
          </a:prstGeom>
        </p:spPr>
      </p:pic>
      <p:sp>
        <p:nvSpPr>
          <p:cNvPr id="3" name="TextBox 2">
            <a:extLst>
              <a:ext uri="{FF2B5EF4-FFF2-40B4-BE49-F238E27FC236}">
                <a16:creationId xmlns:a16="http://schemas.microsoft.com/office/drawing/2014/main" id="{FFCBA077-201A-4F6C-AAFD-2F27C00A1287}"/>
              </a:ext>
            </a:extLst>
          </p:cNvPr>
          <p:cNvSpPr txBox="1"/>
          <p:nvPr/>
        </p:nvSpPr>
        <p:spPr>
          <a:xfrm>
            <a:off x="3431678" y="136220"/>
            <a:ext cx="5636525" cy="369332"/>
          </a:xfrm>
          <a:prstGeom prst="rect">
            <a:avLst/>
          </a:prstGeom>
          <a:noFill/>
        </p:spPr>
        <p:txBody>
          <a:bodyPr wrap="square" rtlCol="0">
            <a:spAutoFit/>
          </a:bodyPr>
          <a:lstStyle/>
          <a:p>
            <a:pPr algn="ctr"/>
            <a:r>
              <a:rPr lang="en-US" dirty="0"/>
              <a:t>Partial View of Common Enterprise Analytics—FROM SAP  </a:t>
            </a:r>
          </a:p>
        </p:txBody>
      </p:sp>
    </p:spTree>
    <p:extLst>
      <p:ext uri="{BB962C8B-B14F-4D97-AF65-F5344CB8AC3E}">
        <p14:creationId xmlns:p14="http://schemas.microsoft.com/office/powerpoint/2010/main" val="214619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7BBECF-2521-430F-96B5-CF9385C65FFB}"/>
              </a:ext>
            </a:extLst>
          </p:cNvPr>
          <p:cNvSpPr/>
          <p:nvPr/>
        </p:nvSpPr>
        <p:spPr>
          <a:xfrm>
            <a:off x="1844750" y="3547821"/>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E46D508-1AD1-4A26-9573-6D0BC2E67770}"/>
              </a:ext>
            </a:extLst>
          </p:cNvPr>
          <p:cNvSpPr txBox="1"/>
          <p:nvPr/>
        </p:nvSpPr>
        <p:spPr>
          <a:xfrm>
            <a:off x="2068033" y="3547821"/>
            <a:ext cx="1318437" cy="646331"/>
          </a:xfrm>
          <a:prstGeom prst="rect">
            <a:avLst/>
          </a:prstGeom>
          <a:noFill/>
        </p:spPr>
        <p:txBody>
          <a:bodyPr wrap="square" rtlCol="0">
            <a:spAutoFit/>
          </a:bodyPr>
          <a:lstStyle/>
          <a:p>
            <a:r>
              <a:rPr lang="en-US" dirty="0"/>
              <a:t>Machine Learning</a:t>
            </a:r>
          </a:p>
        </p:txBody>
      </p:sp>
      <p:sp>
        <p:nvSpPr>
          <p:cNvPr id="4" name="Rectangle 3">
            <a:extLst>
              <a:ext uri="{FF2B5EF4-FFF2-40B4-BE49-F238E27FC236}">
                <a16:creationId xmlns:a16="http://schemas.microsoft.com/office/drawing/2014/main" id="{B8B4E3A5-0BF4-4D82-A8D7-8A1498E61A95}"/>
              </a:ext>
            </a:extLst>
          </p:cNvPr>
          <p:cNvSpPr/>
          <p:nvPr/>
        </p:nvSpPr>
        <p:spPr>
          <a:xfrm>
            <a:off x="3033822" y="4681869"/>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E588FA-DF24-4938-8F42-DB2DB98B9088}"/>
              </a:ext>
            </a:extLst>
          </p:cNvPr>
          <p:cNvSpPr txBox="1"/>
          <p:nvPr/>
        </p:nvSpPr>
        <p:spPr>
          <a:xfrm>
            <a:off x="3257105" y="4752107"/>
            <a:ext cx="1318437" cy="369332"/>
          </a:xfrm>
          <a:prstGeom prst="rect">
            <a:avLst/>
          </a:prstGeom>
          <a:noFill/>
        </p:spPr>
        <p:txBody>
          <a:bodyPr wrap="square" rtlCol="0">
            <a:spAutoFit/>
          </a:bodyPr>
          <a:lstStyle/>
          <a:p>
            <a:r>
              <a:rPr lang="en-US" dirty="0"/>
              <a:t>Tested</a:t>
            </a:r>
          </a:p>
        </p:txBody>
      </p:sp>
      <p:sp>
        <p:nvSpPr>
          <p:cNvPr id="6" name="Rectangle 5">
            <a:extLst>
              <a:ext uri="{FF2B5EF4-FFF2-40B4-BE49-F238E27FC236}">
                <a16:creationId xmlns:a16="http://schemas.microsoft.com/office/drawing/2014/main" id="{E1A79A06-EFB3-4E83-A3D0-3A59FC894B66}"/>
              </a:ext>
            </a:extLst>
          </p:cNvPr>
          <p:cNvSpPr/>
          <p:nvPr/>
        </p:nvSpPr>
        <p:spPr>
          <a:xfrm>
            <a:off x="5004390" y="5387163"/>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28468B4-0BFB-4027-A13A-77FBF9994F94}"/>
              </a:ext>
            </a:extLst>
          </p:cNvPr>
          <p:cNvSpPr txBox="1"/>
          <p:nvPr/>
        </p:nvSpPr>
        <p:spPr>
          <a:xfrm>
            <a:off x="5015022" y="5481223"/>
            <a:ext cx="1759690" cy="646331"/>
          </a:xfrm>
          <a:prstGeom prst="rect">
            <a:avLst/>
          </a:prstGeom>
          <a:noFill/>
        </p:spPr>
        <p:txBody>
          <a:bodyPr wrap="square" rtlCol="0">
            <a:spAutoFit/>
          </a:bodyPr>
          <a:lstStyle/>
          <a:p>
            <a:pPr algn="ctr"/>
            <a:r>
              <a:rPr lang="en-US" dirty="0"/>
              <a:t>Code        (Typically C</a:t>
            </a:r>
            <a:r>
              <a:rPr lang="en-US"/>
              <a:t>, C+)</a:t>
            </a:r>
            <a:endParaRPr lang="en-US" dirty="0"/>
          </a:p>
        </p:txBody>
      </p:sp>
      <p:sp>
        <p:nvSpPr>
          <p:cNvPr id="8" name="Rectangle 7">
            <a:extLst>
              <a:ext uri="{FF2B5EF4-FFF2-40B4-BE49-F238E27FC236}">
                <a16:creationId xmlns:a16="http://schemas.microsoft.com/office/drawing/2014/main" id="{D1D2AE86-277F-481F-9B6C-DDA62F311F03}"/>
              </a:ext>
            </a:extLst>
          </p:cNvPr>
          <p:cNvSpPr/>
          <p:nvPr/>
        </p:nvSpPr>
        <p:spPr>
          <a:xfrm>
            <a:off x="7251404" y="4288465"/>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174E503-9348-4091-8008-B9E492EF403A}"/>
              </a:ext>
            </a:extLst>
          </p:cNvPr>
          <p:cNvSpPr txBox="1"/>
          <p:nvPr/>
        </p:nvSpPr>
        <p:spPr>
          <a:xfrm>
            <a:off x="7697972" y="4497203"/>
            <a:ext cx="1318437" cy="369332"/>
          </a:xfrm>
          <a:prstGeom prst="rect">
            <a:avLst/>
          </a:prstGeom>
          <a:noFill/>
        </p:spPr>
        <p:txBody>
          <a:bodyPr wrap="square" rtlCol="0">
            <a:spAutoFit/>
          </a:bodyPr>
          <a:lstStyle/>
          <a:p>
            <a:r>
              <a:rPr lang="en-US" dirty="0"/>
              <a:t>Device</a:t>
            </a:r>
          </a:p>
        </p:txBody>
      </p:sp>
      <p:sp>
        <p:nvSpPr>
          <p:cNvPr id="10" name="Rectangle 9">
            <a:extLst>
              <a:ext uri="{FF2B5EF4-FFF2-40B4-BE49-F238E27FC236}">
                <a16:creationId xmlns:a16="http://schemas.microsoft.com/office/drawing/2014/main" id="{0650CC40-79F4-48C5-809F-3A1E53240A77}"/>
              </a:ext>
            </a:extLst>
          </p:cNvPr>
          <p:cNvSpPr/>
          <p:nvPr/>
        </p:nvSpPr>
        <p:spPr>
          <a:xfrm>
            <a:off x="8016949" y="2484475"/>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B5FF234-F2B2-4B47-9931-0DADD00C30CA}"/>
              </a:ext>
            </a:extLst>
          </p:cNvPr>
          <p:cNvSpPr txBox="1"/>
          <p:nvPr/>
        </p:nvSpPr>
        <p:spPr>
          <a:xfrm>
            <a:off x="8371368" y="2551903"/>
            <a:ext cx="1318437" cy="646331"/>
          </a:xfrm>
          <a:prstGeom prst="rect">
            <a:avLst/>
          </a:prstGeom>
          <a:noFill/>
        </p:spPr>
        <p:txBody>
          <a:bodyPr wrap="square" rtlCol="0">
            <a:spAutoFit/>
          </a:bodyPr>
          <a:lstStyle/>
          <a:p>
            <a:r>
              <a:rPr lang="en-US" dirty="0"/>
              <a:t>Unit Test and UAT</a:t>
            </a:r>
          </a:p>
        </p:txBody>
      </p:sp>
      <p:sp>
        <p:nvSpPr>
          <p:cNvPr id="12" name="Rectangle 11">
            <a:extLst>
              <a:ext uri="{FF2B5EF4-FFF2-40B4-BE49-F238E27FC236}">
                <a16:creationId xmlns:a16="http://schemas.microsoft.com/office/drawing/2014/main" id="{B5D084AC-7588-45CF-9462-B7C085B2CDA8}"/>
              </a:ext>
            </a:extLst>
          </p:cNvPr>
          <p:cNvSpPr/>
          <p:nvPr/>
        </p:nvSpPr>
        <p:spPr>
          <a:xfrm>
            <a:off x="8775404" y="1071079"/>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342FE60-1C47-484C-B9F5-3ED7A1D35D3F}"/>
              </a:ext>
            </a:extLst>
          </p:cNvPr>
          <p:cNvSpPr txBox="1"/>
          <p:nvPr/>
        </p:nvSpPr>
        <p:spPr>
          <a:xfrm>
            <a:off x="9122735" y="1233928"/>
            <a:ext cx="1318437" cy="369332"/>
          </a:xfrm>
          <a:prstGeom prst="rect">
            <a:avLst/>
          </a:prstGeom>
          <a:noFill/>
        </p:spPr>
        <p:txBody>
          <a:bodyPr wrap="square" rtlCol="0">
            <a:spAutoFit/>
          </a:bodyPr>
          <a:lstStyle/>
          <a:p>
            <a:r>
              <a:rPr lang="en-US" dirty="0"/>
              <a:t>Production</a:t>
            </a:r>
          </a:p>
        </p:txBody>
      </p:sp>
      <p:cxnSp>
        <p:nvCxnSpPr>
          <p:cNvPr id="15" name="Straight Arrow Connector 14">
            <a:extLst>
              <a:ext uri="{FF2B5EF4-FFF2-40B4-BE49-F238E27FC236}">
                <a16:creationId xmlns:a16="http://schemas.microsoft.com/office/drawing/2014/main" id="{5F21DE16-0501-40FA-9B2C-89C7F89ADFB1}"/>
              </a:ext>
            </a:extLst>
          </p:cNvPr>
          <p:cNvCxnSpPr>
            <a:cxnSpLocks/>
            <a:stCxn id="2" idx="2"/>
          </p:cNvCxnSpPr>
          <p:nvPr/>
        </p:nvCxnSpPr>
        <p:spPr>
          <a:xfrm>
            <a:off x="2727253" y="4334630"/>
            <a:ext cx="290621" cy="347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058938-F09E-415B-8CB2-44661F6DA2D9}"/>
              </a:ext>
            </a:extLst>
          </p:cNvPr>
          <p:cNvCxnSpPr>
            <a:cxnSpLocks/>
          </p:cNvCxnSpPr>
          <p:nvPr/>
        </p:nvCxnSpPr>
        <p:spPr>
          <a:xfrm>
            <a:off x="4348717" y="5481223"/>
            <a:ext cx="439478" cy="266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1279B7C-C929-49E1-9E44-F7931437D1B9}"/>
              </a:ext>
            </a:extLst>
          </p:cNvPr>
          <p:cNvSpPr/>
          <p:nvPr/>
        </p:nvSpPr>
        <p:spPr>
          <a:xfrm>
            <a:off x="558209" y="1025190"/>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B7D1C7D-644C-49D3-A0B2-4EF00E9B0898}"/>
              </a:ext>
            </a:extLst>
          </p:cNvPr>
          <p:cNvSpPr txBox="1"/>
          <p:nvPr/>
        </p:nvSpPr>
        <p:spPr>
          <a:xfrm>
            <a:off x="816935" y="1095152"/>
            <a:ext cx="1318437" cy="369332"/>
          </a:xfrm>
          <a:prstGeom prst="rect">
            <a:avLst/>
          </a:prstGeom>
          <a:noFill/>
        </p:spPr>
        <p:txBody>
          <a:bodyPr wrap="square" rtlCol="0">
            <a:spAutoFit/>
          </a:bodyPr>
          <a:lstStyle/>
          <a:p>
            <a:r>
              <a:rPr lang="en-US" dirty="0"/>
              <a:t>Objectives</a:t>
            </a:r>
          </a:p>
        </p:txBody>
      </p:sp>
      <p:cxnSp>
        <p:nvCxnSpPr>
          <p:cNvPr id="23" name="Straight Arrow Connector 22">
            <a:extLst>
              <a:ext uri="{FF2B5EF4-FFF2-40B4-BE49-F238E27FC236}">
                <a16:creationId xmlns:a16="http://schemas.microsoft.com/office/drawing/2014/main" id="{63E2FF08-9234-4CAA-85AD-08742CFF794A}"/>
              </a:ext>
            </a:extLst>
          </p:cNvPr>
          <p:cNvCxnSpPr>
            <a:cxnSpLocks/>
          </p:cNvCxnSpPr>
          <p:nvPr/>
        </p:nvCxnSpPr>
        <p:spPr>
          <a:xfrm>
            <a:off x="1222744" y="1811999"/>
            <a:ext cx="253408" cy="342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9F3943-A2C6-4168-8360-CE91AE95D04D}"/>
              </a:ext>
            </a:extLst>
          </p:cNvPr>
          <p:cNvCxnSpPr/>
          <p:nvPr/>
        </p:nvCxnSpPr>
        <p:spPr>
          <a:xfrm flipV="1">
            <a:off x="6847367" y="5160334"/>
            <a:ext cx="956931" cy="672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F2F6AEA-8A03-4391-8772-B56BFC25F8CC}"/>
              </a:ext>
            </a:extLst>
          </p:cNvPr>
          <p:cNvCxnSpPr/>
          <p:nvPr/>
        </p:nvCxnSpPr>
        <p:spPr>
          <a:xfrm flipV="1">
            <a:off x="8371368" y="3429000"/>
            <a:ext cx="645041" cy="859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20B0B52-A041-4DC0-9F0E-7F8EC99E161A}"/>
              </a:ext>
            </a:extLst>
          </p:cNvPr>
          <p:cNvCxnSpPr/>
          <p:nvPr/>
        </p:nvCxnSpPr>
        <p:spPr>
          <a:xfrm flipV="1">
            <a:off x="9335386" y="1950374"/>
            <a:ext cx="446568" cy="53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F836248-33FC-4497-90A0-6DDBD1B905AD}"/>
              </a:ext>
            </a:extLst>
          </p:cNvPr>
          <p:cNvSpPr txBox="1"/>
          <p:nvPr/>
        </p:nvSpPr>
        <p:spPr>
          <a:xfrm>
            <a:off x="2243468" y="202019"/>
            <a:ext cx="7414438" cy="523220"/>
          </a:xfrm>
          <a:prstGeom prst="rect">
            <a:avLst/>
          </a:prstGeom>
          <a:noFill/>
        </p:spPr>
        <p:txBody>
          <a:bodyPr wrap="square" rtlCol="0">
            <a:spAutoFit/>
          </a:bodyPr>
          <a:lstStyle/>
          <a:p>
            <a:r>
              <a:rPr lang="en-US" sz="2800" dirty="0"/>
              <a:t>The CRISP Life Cycle Is Actually Two Life Cycles</a:t>
            </a:r>
          </a:p>
        </p:txBody>
      </p:sp>
      <p:sp>
        <p:nvSpPr>
          <p:cNvPr id="35" name="Rectangle 34">
            <a:extLst>
              <a:ext uri="{FF2B5EF4-FFF2-40B4-BE49-F238E27FC236}">
                <a16:creationId xmlns:a16="http://schemas.microsoft.com/office/drawing/2014/main" id="{AD72D5C3-1FDC-4697-B0AB-89159E4EAD58}"/>
              </a:ext>
            </a:extLst>
          </p:cNvPr>
          <p:cNvSpPr/>
          <p:nvPr/>
        </p:nvSpPr>
        <p:spPr>
          <a:xfrm>
            <a:off x="1107558" y="2217424"/>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BCFD23C1-91F2-4D2A-B108-02BCB24BBEB0}"/>
              </a:ext>
            </a:extLst>
          </p:cNvPr>
          <p:cNvCxnSpPr>
            <a:cxnSpLocks/>
          </p:cNvCxnSpPr>
          <p:nvPr/>
        </p:nvCxnSpPr>
        <p:spPr>
          <a:xfrm>
            <a:off x="1990060" y="3138792"/>
            <a:ext cx="253408" cy="342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3A92B95-61BD-4616-B696-8CA01EC4F428}"/>
              </a:ext>
            </a:extLst>
          </p:cNvPr>
          <p:cNvSpPr txBox="1"/>
          <p:nvPr/>
        </p:nvSpPr>
        <p:spPr>
          <a:xfrm>
            <a:off x="1330841" y="2167779"/>
            <a:ext cx="1318437" cy="923330"/>
          </a:xfrm>
          <a:prstGeom prst="rect">
            <a:avLst/>
          </a:prstGeom>
          <a:noFill/>
        </p:spPr>
        <p:txBody>
          <a:bodyPr wrap="square" rtlCol="0">
            <a:spAutoFit/>
          </a:bodyPr>
          <a:lstStyle/>
          <a:p>
            <a:r>
              <a:rPr lang="en-US" dirty="0"/>
              <a:t>Data and Process Mining</a:t>
            </a:r>
          </a:p>
        </p:txBody>
      </p:sp>
      <p:sp>
        <p:nvSpPr>
          <p:cNvPr id="41" name="TextBox 40">
            <a:extLst>
              <a:ext uri="{FF2B5EF4-FFF2-40B4-BE49-F238E27FC236}">
                <a16:creationId xmlns:a16="http://schemas.microsoft.com/office/drawing/2014/main" id="{19C68A95-1CC6-4CCA-989F-92B372AA96D0}"/>
              </a:ext>
            </a:extLst>
          </p:cNvPr>
          <p:cNvSpPr txBox="1"/>
          <p:nvPr/>
        </p:nvSpPr>
        <p:spPr>
          <a:xfrm>
            <a:off x="157715" y="3455488"/>
            <a:ext cx="1318437" cy="738664"/>
          </a:xfrm>
          <a:prstGeom prst="rect">
            <a:avLst/>
          </a:prstGeom>
          <a:noFill/>
        </p:spPr>
        <p:txBody>
          <a:bodyPr wrap="square" rtlCol="0">
            <a:spAutoFit/>
          </a:bodyPr>
          <a:lstStyle/>
          <a:p>
            <a:r>
              <a:rPr lang="en-US" sz="1400" dirty="0">
                <a:solidFill>
                  <a:schemeClr val="accent1"/>
                </a:solidFill>
              </a:rPr>
              <a:t>Data Discovery and Algorithm Development</a:t>
            </a:r>
          </a:p>
        </p:txBody>
      </p:sp>
      <p:sp>
        <p:nvSpPr>
          <p:cNvPr id="42" name="TextBox 41">
            <a:extLst>
              <a:ext uri="{FF2B5EF4-FFF2-40B4-BE49-F238E27FC236}">
                <a16:creationId xmlns:a16="http://schemas.microsoft.com/office/drawing/2014/main" id="{D46AEBE1-6822-444E-BDD3-C747892702F6}"/>
              </a:ext>
            </a:extLst>
          </p:cNvPr>
          <p:cNvSpPr txBox="1"/>
          <p:nvPr/>
        </p:nvSpPr>
        <p:spPr>
          <a:xfrm>
            <a:off x="9781954" y="3501654"/>
            <a:ext cx="1318437" cy="523220"/>
          </a:xfrm>
          <a:prstGeom prst="rect">
            <a:avLst/>
          </a:prstGeom>
          <a:noFill/>
        </p:spPr>
        <p:txBody>
          <a:bodyPr wrap="square" rtlCol="0">
            <a:spAutoFit/>
          </a:bodyPr>
          <a:lstStyle/>
          <a:p>
            <a:r>
              <a:rPr lang="en-US" sz="1400" dirty="0">
                <a:solidFill>
                  <a:schemeClr val="accent1"/>
                </a:solidFill>
              </a:rPr>
              <a:t>Solution Deployment</a:t>
            </a:r>
          </a:p>
        </p:txBody>
      </p:sp>
    </p:spTree>
    <p:extLst>
      <p:ext uri="{BB962C8B-B14F-4D97-AF65-F5344CB8AC3E}">
        <p14:creationId xmlns:p14="http://schemas.microsoft.com/office/powerpoint/2010/main" val="1017917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28DDA9-6C3A-400B-B414-F6F58914C790}"/>
              </a:ext>
            </a:extLst>
          </p:cNvPr>
          <p:cNvPicPr>
            <a:picLocks noChangeAspect="1"/>
          </p:cNvPicPr>
          <p:nvPr/>
        </p:nvPicPr>
        <p:blipFill>
          <a:blip r:embed="rId2"/>
          <a:stretch>
            <a:fillRect/>
          </a:stretch>
        </p:blipFill>
        <p:spPr>
          <a:xfrm>
            <a:off x="694827" y="691913"/>
            <a:ext cx="10010775" cy="5010150"/>
          </a:xfrm>
          <a:prstGeom prst="rect">
            <a:avLst/>
          </a:prstGeom>
        </p:spPr>
      </p:pic>
      <p:sp>
        <p:nvSpPr>
          <p:cNvPr id="3" name="TextBox 2">
            <a:extLst>
              <a:ext uri="{FF2B5EF4-FFF2-40B4-BE49-F238E27FC236}">
                <a16:creationId xmlns:a16="http://schemas.microsoft.com/office/drawing/2014/main" id="{3735E66C-8EEF-4B09-9B56-7B33399038A8}"/>
              </a:ext>
            </a:extLst>
          </p:cNvPr>
          <p:cNvSpPr txBox="1"/>
          <p:nvPr/>
        </p:nvSpPr>
        <p:spPr>
          <a:xfrm>
            <a:off x="591671" y="5934670"/>
            <a:ext cx="5809129" cy="923330"/>
          </a:xfrm>
          <a:prstGeom prst="rect">
            <a:avLst/>
          </a:prstGeom>
          <a:noFill/>
        </p:spPr>
        <p:txBody>
          <a:bodyPr wrap="square" rtlCol="0">
            <a:spAutoFit/>
          </a:bodyPr>
          <a:lstStyle/>
          <a:p>
            <a:r>
              <a:rPr lang="en-US" dirty="0">
                <a:solidFill>
                  <a:srgbClr val="FF0000"/>
                </a:solidFill>
              </a:rPr>
              <a:t>Deploy to Production a Tool For Providing Accurate Lead Times to Customers Using Throughput as Dependent Variable</a:t>
            </a:r>
          </a:p>
        </p:txBody>
      </p:sp>
      <p:cxnSp>
        <p:nvCxnSpPr>
          <p:cNvPr id="5" name="Straight Arrow Connector 4">
            <a:extLst>
              <a:ext uri="{FF2B5EF4-FFF2-40B4-BE49-F238E27FC236}">
                <a16:creationId xmlns:a16="http://schemas.microsoft.com/office/drawing/2014/main" id="{44719281-3DF5-4A3D-81D6-1BF49F71770E}"/>
              </a:ext>
            </a:extLst>
          </p:cNvPr>
          <p:cNvCxnSpPr/>
          <p:nvPr/>
        </p:nvCxnSpPr>
        <p:spPr>
          <a:xfrm flipV="1">
            <a:off x="2433918" y="3550024"/>
            <a:ext cx="0" cy="24473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197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16A2ED-F002-4A4A-8944-F1F0F185D8C0}"/>
              </a:ext>
            </a:extLst>
          </p:cNvPr>
          <p:cNvPicPr>
            <a:picLocks noChangeAspect="1"/>
          </p:cNvPicPr>
          <p:nvPr/>
        </p:nvPicPr>
        <p:blipFill>
          <a:blip r:embed="rId2"/>
          <a:stretch>
            <a:fillRect/>
          </a:stretch>
        </p:blipFill>
        <p:spPr>
          <a:xfrm>
            <a:off x="1357312" y="985837"/>
            <a:ext cx="9477375" cy="4886325"/>
          </a:xfrm>
          <a:prstGeom prst="rect">
            <a:avLst/>
          </a:prstGeom>
        </p:spPr>
      </p:pic>
      <p:sp>
        <p:nvSpPr>
          <p:cNvPr id="3" name="Rectangle 2">
            <a:extLst>
              <a:ext uri="{FF2B5EF4-FFF2-40B4-BE49-F238E27FC236}">
                <a16:creationId xmlns:a16="http://schemas.microsoft.com/office/drawing/2014/main" id="{43DDC144-3960-42E2-B339-0D8712113178}"/>
              </a:ext>
            </a:extLst>
          </p:cNvPr>
          <p:cNvSpPr/>
          <p:nvPr/>
        </p:nvSpPr>
        <p:spPr>
          <a:xfrm>
            <a:off x="1357312" y="203678"/>
            <a:ext cx="3185487" cy="369332"/>
          </a:xfrm>
          <a:prstGeom prst="rect">
            <a:avLst/>
          </a:prstGeom>
        </p:spPr>
        <p:txBody>
          <a:bodyPr wrap="none">
            <a:spAutoFit/>
          </a:bodyPr>
          <a:lstStyle/>
          <a:p>
            <a:r>
              <a:rPr lang="en-US" u="sng" dirty="0">
                <a:solidFill>
                  <a:srgbClr val="0563C1"/>
                </a:solidFill>
                <a:latin typeface="Verdana" panose="020B0604030504040204" pitchFamily="34" charset="0"/>
                <a:ea typeface="Calibri" panose="020F0502020204030204" pitchFamily="34" charset="0"/>
                <a:hlinkClick r:id="rId3"/>
              </a:rPr>
              <a:t>http://mds.elmhurst.edu/</a:t>
            </a:r>
            <a:endParaRPr lang="en-US"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760183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571792-AA2D-42FE-A4AC-E0B8ADFACD21}"/>
              </a:ext>
            </a:extLst>
          </p:cNvPr>
          <p:cNvPicPr>
            <a:picLocks noChangeAspect="1"/>
          </p:cNvPicPr>
          <p:nvPr/>
        </p:nvPicPr>
        <p:blipFill>
          <a:blip r:embed="rId2"/>
          <a:stretch>
            <a:fillRect/>
          </a:stretch>
        </p:blipFill>
        <p:spPr>
          <a:xfrm>
            <a:off x="2552700" y="709612"/>
            <a:ext cx="7086600" cy="5438775"/>
          </a:xfrm>
          <a:prstGeom prst="rect">
            <a:avLst/>
          </a:prstGeom>
        </p:spPr>
      </p:pic>
    </p:spTree>
    <p:extLst>
      <p:ext uri="{BB962C8B-B14F-4D97-AF65-F5344CB8AC3E}">
        <p14:creationId xmlns:p14="http://schemas.microsoft.com/office/powerpoint/2010/main" val="2926797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ECA914-FC59-4790-8DAA-134C76C60220}"/>
              </a:ext>
            </a:extLst>
          </p:cNvPr>
          <p:cNvPicPr>
            <a:picLocks noChangeAspect="1"/>
          </p:cNvPicPr>
          <p:nvPr/>
        </p:nvPicPr>
        <p:blipFill>
          <a:blip r:embed="rId2"/>
          <a:stretch>
            <a:fillRect/>
          </a:stretch>
        </p:blipFill>
        <p:spPr>
          <a:xfrm>
            <a:off x="4282459" y="1105287"/>
            <a:ext cx="6783647" cy="4982223"/>
          </a:xfrm>
          <a:prstGeom prst="rect">
            <a:avLst/>
          </a:prstGeom>
        </p:spPr>
      </p:pic>
      <p:sp>
        <p:nvSpPr>
          <p:cNvPr id="3" name="TextBox 2">
            <a:extLst>
              <a:ext uri="{FF2B5EF4-FFF2-40B4-BE49-F238E27FC236}">
                <a16:creationId xmlns:a16="http://schemas.microsoft.com/office/drawing/2014/main" id="{D393A125-87FB-4E5A-88F7-190BDDBD3B3F}"/>
              </a:ext>
            </a:extLst>
          </p:cNvPr>
          <p:cNvSpPr txBox="1"/>
          <p:nvPr/>
        </p:nvSpPr>
        <p:spPr>
          <a:xfrm>
            <a:off x="447869" y="3172408"/>
            <a:ext cx="3079102" cy="369332"/>
          </a:xfrm>
          <a:prstGeom prst="rect">
            <a:avLst/>
          </a:prstGeom>
          <a:noFill/>
        </p:spPr>
        <p:txBody>
          <a:bodyPr wrap="square" rtlCol="0">
            <a:spAutoFit/>
          </a:bodyPr>
          <a:lstStyle/>
          <a:p>
            <a:r>
              <a:rPr lang="en-US" dirty="0"/>
              <a:t>Training dataset</a:t>
            </a:r>
          </a:p>
        </p:txBody>
      </p:sp>
      <p:cxnSp>
        <p:nvCxnSpPr>
          <p:cNvPr id="5" name="Straight Arrow Connector 4">
            <a:extLst>
              <a:ext uri="{FF2B5EF4-FFF2-40B4-BE49-F238E27FC236}">
                <a16:creationId xmlns:a16="http://schemas.microsoft.com/office/drawing/2014/main" id="{72608E81-C475-49F7-95F1-54BAC6C466C5}"/>
              </a:ext>
            </a:extLst>
          </p:cNvPr>
          <p:cNvCxnSpPr/>
          <p:nvPr/>
        </p:nvCxnSpPr>
        <p:spPr>
          <a:xfrm>
            <a:off x="2220686" y="3429000"/>
            <a:ext cx="25006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2E3EA0-3849-4DE1-A42F-4561EA0FFA71}"/>
              </a:ext>
            </a:extLst>
          </p:cNvPr>
          <p:cNvSpPr txBox="1"/>
          <p:nvPr/>
        </p:nvSpPr>
        <p:spPr>
          <a:xfrm>
            <a:off x="600269" y="1452753"/>
            <a:ext cx="3079102" cy="369332"/>
          </a:xfrm>
          <a:prstGeom prst="rect">
            <a:avLst/>
          </a:prstGeom>
          <a:noFill/>
        </p:spPr>
        <p:txBody>
          <a:bodyPr wrap="square" rtlCol="0">
            <a:spAutoFit/>
          </a:bodyPr>
          <a:lstStyle/>
          <a:p>
            <a:r>
              <a:rPr lang="en-US" dirty="0"/>
              <a:t>Production dataset</a:t>
            </a:r>
          </a:p>
        </p:txBody>
      </p:sp>
      <p:cxnSp>
        <p:nvCxnSpPr>
          <p:cNvPr id="7" name="Straight Arrow Connector 6">
            <a:extLst>
              <a:ext uri="{FF2B5EF4-FFF2-40B4-BE49-F238E27FC236}">
                <a16:creationId xmlns:a16="http://schemas.microsoft.com/office/drawing/2014/main" id="{B05352E9-79E5-4295-B246-0435C44EFE2B}"/>
              </a:ext>
            </a:extLst>
          </p:cNvPr>
          <p:cNvCxnSpPr>
            <a:cxnSpLocks/>
          </p:cNvCxnSpPr>
          <p:nvPr/>
        </p:nvCxnSpPr>
        <p:spPr>
          <a:xfrm>
            <a:off x="2628580" y="1628454"/>
            <a:ext cx="1472773" cy="19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6F6DBF6-7504-4047-BE13-26AC9B1924E6}"/>
              </a:ext>
            </a:extLst>
          </p:cNvPr>
          <p:cNvSpPr txBox="1"/>
          <p:nvPr/>
        </p:nvSpPr>
        <p:spPr>
          <a:xfrm>
            <a:off x="9112898" y="447324"/>
            <a:ext cx="3079102" cy="646331"/>
          </a:xfrm>
          <a:prstGeom prst="rect">
            <a:avLst/>
          </a:prstGeom>
          <a:noFill/>
        </p:spPr>
        <p:txBody>
          <a:bodyPr wrap="square" rtlCol="0">
            <a:spAutoFit/>
          </a:bodyPr>
          <a:lstStyle/>
          <a:p>
            <a:r>
              <a:rPr lang="en-US" dirty="0"/>
              <a:t>Estimated Lead Times for Quotation to Customers</a:t>
            </a:r>
          </a:p>
        </p:txBody>
      </p:sp>
      <p:cxnSp>
        <p:nvCxnSpPr>
          <p:cNvPr id="11" name="Straight Arrow Connector 10">
            <a:extLst>
              <a:ext uri="{FF2B5EF4-FFF2-40B4-BE49-F238E27FC236}">
                <a16:creationId xmlns:a16="http://schemas.microsoft.com/office/drawing/2014/main" id="{BFED2F71-967B-496B-92F1-525B6B1FD8E1}"/>
              </a:ext>
            </a:extLst>
          </p:cNvPr>
          <p:cNvCxnSpPr/>
          <p:nvPr/>
        </p:nvCxnSpPr>
        <p:spPr>
          <a:xfrm flipH="1">
            <a:off x="9816353" y="1105287"/>
            <a:ext cx="134471" cy="532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302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57528E-C4E5-4EF0-A40D-B6F011E9192D}"/>
              </a:ext>
            </a:extLst>
          </p:cNvPr>
          <p:cNvPicPr>
            <a:picLocks noChangeAspect="1"/>
          </p:cNvPicPr>
          <p:nvPr/>
        </p:nvPicPr>
        <p:blipFill>
          <a:blip r:embed="rId2"/>
          <a:stretch>
            <a:fillRect/>
          </a:stretch>
        </p:blipFill>
        <p:spPr>
          <a:xfrm>
            <a:off x="3228975" y="4762"/>
            <a:ext cx="5734050" cy="6848475"/>
          </a:xfrm>
          <a:prstGeom prst="rect">
            <a:avLst/>
          </a:prstGeom>
        </p:spPr>
      </p:pic>
    </p:spTree>
    <p:extLst>
      <p:ext uri="{BB962C8B-B14F-4D97-AF65-F5344CB8AC3E}">
        <p14:creationId xmlns:p14="http://schemas.microsoft.com/office/powerpoint/2010/main" val="4007114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41C38F-CFDA-447E-9BD9-D10EFE5206A1}"/>
              </a:ext>
            </a:extLst>
          </p:cNvPr>
          <p:cNvSpPr txBox="1"/>
          <p:nvPr/>
        </p:nvSpPr>
        <p:spPr>
          <a:xfrm>
            <a:off x="298580" y="933061"/>
            <a:ext cx="2351314" cy="1754326"/>
          </a:xfrm>
          <a:prstGeom prst="rect">
            <a:avLst/>
          </a:prstGeom>
          <a:noFill/>
        </p:spPr>
        <p:txBody>
          <a:bodyPr wrap="square" rtlCol="0">
            <a:spAutoFit/>
          </a:bodyPr>
          <a:lstStyle/>
          <a:p>
            <a:r>
              <a:rPr lang="en-US" dirty="0"/>
              <a:t>Output from the  Deployed Production Model Enables to give more realistic lead time quotations to customers.</a:t>
            </a:r>
          </a:p>
        </p:txBody>
      </p:sp>
      <p:pic>
        <p:nvPicPr>
          <p:cNvPr id="4" name="Picture 3">
            <a:extLst>
              <a:ext uri="{FF2B5EF4-FFF2-40B4-BE49-F238E27FC236}">
                <a16:creationId xmlns:a16="http://schemas.microsoft.com/office/drawing/2014/main" id="{D1BAE0CF-289D-4EE0-B594-E15D1BB1199E}"/>
              </a:ext>
            </a:extLst>
          </p:cNvPr>
          <p:cNvPicPr>
            <a:picLocks noChangeAspect="1"/>
          </p:cNvPicPr>
          <p:nvPr/>
        </p:nvPicPr>
        <p:blipFill>
          <a:blip r:embed="rId2"/>
          <a:stretch>
            <a:fillRect/>
          </a:stretch>
        </p:blipFill>
        <p:spPr>
          <a:xfrm>
            <a:off x="4600575" y="823912"/>
            <a:ext cx="2990850" cy="5210175"/>
          </a:xfrm>
          <a:prstGeom prst="rect">
            <a:avLst/>
          </a:prstGeom>
        </p:spPr>
      </p:pic>
      <p:sp>
        <p:nvSpPr>
          <p:cNvPr id="5" name="TextBox 4">
            <a:extLst>
              <a:ext uri="{FF2B5EF4-FFF2-40B4-BE49-F238E27FC236}">
                <a16:creationId xmlns:a16="http://schemas.microsoft.com/office/drawing/2014/main" id="{8192FD5C-853A-4B86-8F5C-2AA76B5100CA}"/>
              </a:ext>
            </a:extLst>
          </p:cNvPr>
          <p:cNvSpPr txBox="1"/>
          <p:nvPr/>
        </p:nvSpPr>
        <p:spPr>
          <a:xfrm>
            <a:off x="298580" y="3844212"/>
            <a:ext cx="2990850" cy="923330"/>
          </a:xfrm>
          <a:prstGeom prst="rect">
            <a:avLst/>
          </a:prstGeom>
          <a:noFill/>
        </p:spPr>
        <p:txBody>
          <a:bodyPr wrap="square" rtlCol="0">
            <a:spAutoFit/>
          </a:bodyPr>
          <a:lstStyle/>
          <a:p>
            <a:r>
              <a:rPr lang="en-US" dirty="0"/>
              <a:t>This will be your discussion question for the week. Set it up and comment on results.</a:t>
            </a:r>
          </a:p>
        </p:txBody>
      </p:sp>
    </p:spTree>
    <p:extLst>
      <p:ext uri="{BB962C8B-B14F-4D97-AF65-F5344CB8AC3E}">
        <p14:creationId xmlns:p14="http://schemas.microsoft.com/office/powerpoint/2010/main" val="363087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3203" y="120143"/>
            <a:ext cx="8417221" cy="1754326"/>
          </a:xfrm>
          <a:prstGeom prst="rect">
            <a:avLst/>
          </a:prstGeom>
          <a:noFill/>
        </p:spPr>
        <p:txBody>
          <a:bodyPr wrap="square" rtlCol="0">
            <a:spAutoFit/>
          </a:bodyPr>
          <a:lstStyle/>
          <a:p>
            <a:r>
              <a:rPr lang="en-US" dirty="0"/>
              <a:t>Suppose now that we have learned the “causes” of variation in our Y variable (label). We may now wish to focus on predictions of classifications only. So we may want to use models that are most closely associate with pattern recognition (e.g. images, text and speech). </a:t>
            </a:r>
          </a:p>
          <a:p>
            <a:endParaRPr lang="en-US" dirty="0"/>
          </a:p>
          <a:p>
            <a:r>
              <a:rPr lang="en-US" dirty="0"/>
              <a:t>Text allows us to do both.</a:t>
            </a:r>
          </a:p>
        </p:txBody>
      </p:sp>
      <p:pic>
        <p:nvPicPr>
          <p:cNvPr id="3" name="Picture 2">
            <a:extLst>
              <a:ext uri="{FF2B5EF4-FFF2-40B4-BE49-F238E27FC236}">
                <a16:creationId xmlns:a16="http://schemas.microsoft.com/office/drawing/2014/main" id="{80537F2B-8A97-40AA-A871-573A0B782E4E}"/>
              </a:ext>
            </a:extLst>
          </p:cNvPr>
          <p:cNvPicPr>
            <a:picLocks noChangeAspect="1"/>
          </p:cNvPicPr>
          <p:nvPr/>
        </p:nvPicPr>
        <p:blipFill>
          <a:blip r:embed="rId2"/>
          <a:stretch>
            <a:fillRect/>
          </a:stretch>
        </p:blipFill>
        <p:spPr>
          <a:xfrm>
            <a:off x="1392066" y="1514902"/>
            <a:ext cx="9632446" cy="4094328"/>
          </a:xfrm>
          <a:prstGeom prst="rect">
            <a:avLst/>
          </a:prstGeom>
        </p:spPr>
      </p:pic>
      <p:sp>
        <p:nvSpPr>
          <p:cNvPr id="4" name="TextBox 3">
            <a:extLst>
              <a:ext uri="{FF2B5EF4-FFF2-40B4-BE49-F238E27FC236}">
                <a16:creationId xmlns:a16="http://schemas.microsoft.com/office/drawing/2014/main" id="{DDDD9950-AB89-479A-BC5D-3A8DC2D2A7EF}"/>
              </a:ext>
            </a:extLst>
          </p:cNvPr>
          <p:cNvSpPr txBox="1"/>
          <p:nvPr/>
        </p:nvSpPr>
        <p:spPr>
          <a:xfrm>
            <a:off x="6611814" y="4214846"/>
            <a:ext cx="3629465" cy="369332"/>
          </a:xfrm>
          <a:prstGeom prst="rect">
            <a:avLst/>
          </a:prstGeom>
          <a:noFill/>
        </p:spPr>
        <p:txBody>
          <a:bodyPr wrap="square" rtlCol="0">
            <a:spAutoFit/>
          </a:bodyPr>
          <a:lstStyle/>
          <a:p>
            <a:r>
              <a:rPr lang="en-US" dirty="0"/>
              <a:t>Support Vectors</a:t>
            </a:r>
          </a:p>
        </p:txBody>
      </p:sp>
      <p:cxnSp>
        <p:nvCxnSpPr>
          <p:cNvPr id="6" name="Straight Arrow Connector 5">
            <a:extLst>
              <a:ext uri="{FF2B5EF4-FFF2-40B4-BE49-F238E27FC236}">
                <a16:creationId xmlns:a16="http://schemas.microsoft.com/office/drawing/2014/main" id="{CB6E45BE-0E6C-4426-A812-986188FB4AE1}"/>
              </a:ext>
            </a:extLst>
          </p:cNvPr>
          <p:cNvCxnSpPr/>
          <p:nvPr/>
        </p:nvCxnSpPr>
        <p:spPr>
          <a:xfrm flipH="1" flipV="1">
            <a:off x="5978769" y="4234375"/>
            <a:ext cx="837131" cy="295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8078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961A4-4CA3-49F2-A6E1-4A8D5F49CAA8}"/>
              </a:ext>
            </a:extLst>
          </p:cNvPr>
          <p:cNvSpPr txBox="1"/>
          <p:nvPr/>
        </p:nvSpPr>
        <p:spPr>
          <a:xfrm>
            <a:off x="1092434" y="818353"/>
            <a:ext cx="3869473" cy="369332"/>
          </a:xfrm>
          <a:prstGeom prst="rect">
            <a:avLst/>
          </a:prstGeom>
          <a:noFill/>
        </p:spPr>
        <p:txBody>
          <a:bodyPr wrap="square" rtlCol="0">
            <a:spAutoFit/>
          </a:bodyPr>
          <a:lstStyle/>
          <a:p>
            <a:r>
              <a:rPr lang="en-US" dirty="0"/>
              <a:t>P(C</a:t>
            </a:r>
            <a:r>
              <a:rPr lang="en-US" baseline="-25000" dirty="0"/>
              <a:t>k</a:t>
            </a:r>
            <a:r>
              <a:rPr lang="en-US" dirty="0"/>
              <a:t>|X)=p(X|C</a:t>
            </a:r>
            <a:r>
              <a:rPr lang="en-US" baseline="-25000" dirty="0"/>
              <a:t>k</a:t>
            </a:r>
            <a:r>
              <a:rPr lang="en-US" dirty="0"/>
              <a:t>) p (C</a:t>
            </a:r>
            <a:r>
              <a:rPr lang="en-US" baseline="-25000" dirty="0"/>
              <a:t>k</a:t>
            </a:r>
            <a:r>
              <a:rPr lang="en-US" dirty="0"/>
              <a:t>) </a:t>
            </a:r>
            <a:endParaRPr lang="en-US" baseline="-25000" dirty="0"/>
          </a:p>
        </p:txBody>
      </p:sp>
      <p:sp>
        <p:nvSpPr>
          <p:cNvPr id="3" name="TextBox 2">
            <a:extLst>
              <a:ext uri="{FF2B5EF4-FFF2-40B4-BE49-F238E27FC236}">
                <a16:creationId xmlns:a16="http://schemas.microsoft.com/office/drawing/2014/main" id="{5D5B8317-FF40-4C49-9944-D186F7597044}"/>
              </a:ext>
            </a:extLst>
          </p:cNvPr>
          <p:cNvSpPr txBox="1"/>
          <p:nvPr/>
        </p:nvSpPr>
        <p:spPr>
          <a:xfrm>
            <a:off x="1270853" y="249641"/>
            <a:ext cx="2553629" cy="369332"/>
          </a:xfrm>
          <a:prstGeom prst="rect">
            <a:avLst/>
          </a:prstGeom>
          <a:noFill/>
        </p:spPr>
        <p:txBody>
          <a:bodyPr wrap="square" rtlCol="0">
            <a:spAutoFit/>
          </a:bodyPr>
          <a:lstStyle/>
          <a:p>
            <a:r>
              <a:rPr lang="en-US" dirty="0"/>
              <a:t>Bayes’ Theorem</a:t>
            </a:r>
          </a:p>
        </p:txBody>
      </p:sp>
      <p:cxnSp>
        <p:nvCxnSpPr>
          <p:cNvPr id="5" name="Straight Connector 4">
            <a:extLst>
              <a:ext uri="{FF2B5EF4-FFF2-40B4-BE49-F238E27FC236}">
                <a16:creationId xmlns:a16="http://schemas.microsoft.com/office/drawing/2014/main" id="{4EDBC0C6-05EA-4AE8-96FC-BD413DDBED25}"/>
              </a:ext>
            </a:extLst>
          </p:cNvPr>
          <p:cNvCxnSpPr>
            <a:cxnSpLocks/>
            <a:endCxn id="2" idx="2"/>
          </p:cNvCxnSpPr>
          <p:nvPr/>
        </p:nvCxnSpPr>
        <p:spPr>
          <a:xfrm>
            <a:off x="2107096" y="1187685"/>
            <a:ext cx="9200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775480C-6791-4172-9957-343F9D36FF13}"/>
              </a:ext>
            </a:extLst>
          </p:cNvPr>
          <p:cNvSpPr/>
          <p:nvPr/>
        </p:nvSpPr>
        <p:spPr>
          <a:xfrm>
            <a:off x="2153063" y="1181829"/>
            <a:ext cx="564578" cy="369332"/>
          </a:xfrm>
          <a:prstGeom prst="rect">
            <a:avLst/>
          </a:prstGeom>
        </p:spPr>
        <p:txBody>
          <a:bodyPr wrap="none">
            <a:spAutoFit/>
          </a:bodyPr>
          <a:lstStyle/>
          <a:p>
            <a:r>
              <a:rPr lang="en-US" dirty="0"/>
              <a:t>P(X)</a:t>
            </a:r>
          </a:p>
        </p:txBody>
      </p:sp>
      <p:grpSp>
        <p:nvGrpSpPr>
          <p:cNvPr id="10" name="Group 9">
            <a:extLst>
              <a:ext uri="{FF2B5EF4-FFF2-40B4-BE49-F238E27FC236}">
                <a16:creationId xmlns:a16="http://schemas.microsoft.com/office/drawing/2014/main" id="{CC22789E-2D81-4BA0-8FFA-4176F396171F}"/>
              </a:ext>
            </a:extLst>
          </p:cNvPr>
          <p:cNvGrpSpPr/>
          <p:nvPr/>
        </p:nvGrpSpPr>
        <p:grpSpPr>
          <a:xfrm>
            <a:off x="627519" y="1983011"/>
            <a:ext cx="3108845" cy="738664"/>
            <a:chOff x="1126272" y="2351578"/>
            <a:chExt cx="3108845" cy="738664"/>
          </a:xfrm>
        </p:grpSpPr>
        <p:sp>
          <p:nvSpPr>
            <p:cNvPr id="7" name="TextBox 6">
              <a:extLst>
                <a:ext uri="{FF2B5EF4-FFF2-40B4-BE49-F238E27FC236}">
                  <a16:creationId xmlns:a16="http://schemas.microsoft.com/office/drawing/2014/main" id="{E5BA152D-726A-4D47-A02F-3064A1D0B00D}"/>
                </a:ext>
              </a:extLst>
            </p:cNvPr>
            <p:cNvSpPr txBox="1"/>
            <p:nvPr/>
          </p:nvSpPr>
          <p:spPr>
            <a:xfrm>
              <a:off x="1126272" y="2519197"/>
              <a:ext cx="1384121" cy="369332"/>
            </a:xfrm>
            <a:prstGeom prst="rect">
              <a:avLst/>
            </a:prstGeom>
            <a:noFill/>
          </p:spPr>
          <p:txBody>
            <a:bodyPr wrap="square" rtlCol="0">
              <a:spAutoFit/>
            </a:bodyPr>
            <a:lstStyle/>
            <a:p>
              <a:r>
                <a:rPr lang="en-US" dirty="0"/>
                <a:t>Posterior=</a:t>
              </a:r>
              <a:endParaRPr lang="en-US" u="sng" dirty="0"/>
            </a:p>
          </p:txBody>
        </p:sp>
        <p:sp>
          <p:nvSpPr>
            <p:cNvPr id="8" name="TextBox 7">
              <a:extLst>
                <a:ext uri="{FF2B5EF4-FFF2-40B4-BE49-F238E27FC236}">
                  <a16:creationId xmlns:a16="http://schemas.microsoft.com/office/drawing/2014/main" id="{C118F0C8-07A3-4164-AE58-50D5C54AC5BD}"/>
                </a:ext>
              </a:extLst>
            </p:cNvPr>
            <p:cNvSpPr txBox="1"/>
            <p:nvPr/>
          </p:nvSpPr>
          <p:spPr>
            <a:xfrm>
              <a:off x="2197671" y="2351578"/>
              <a:ext cx="2037446" cy="369332"/>
            </a:xfrm>
            <a:prstGeom prst="rect">
              <a:avLst/>
            </a:prstGeom>
            <a:noFill/>
          </p:spPr>
          <p:txBody>
            <a:bodyPr wrap="square" rtlCol="0">
              <a:spAutoFit/>
            </a:bodyPr>
            <a:lstStyle/>
            <a:p>
              <a:r>
                <a:rPr lang="en-US" u="sng" dirty="0"/>
                <a:t>prior * likelihood</a:t>
              </a:r>
            </a:p>
          </p:txBody>
        </p:sp>
        <p:sp>
          <p:nvSpPr>
            <p:cNvPr id="9" name="TextBox 8">
              <a:extLst>
                <a:ext uri="{FF2B5EF4-FFF2-40B4-BE49-F238E27FC236}">
                  <a16:creationId xmlns:a16="http://schemas.microsoft.com/office/drawing/2014/main" id="{3807F7D7-3B86-4254-B136-CD4831FDA7FA}"/>
                </a:ext>
              </a:extLst>
            </p:cNvPr>
            <p:cNvSpPr txBox="1"/>
            <p:nvPr/>
          </p:nvSpPr>
          <p:spPr>
            <a:xfrm>
              <a:off x="2510394" y="2720910"/>
              <a:ext cx="1612428" cy="369332"/>
            </a:xfrm>
            <a:prstGeom prst="rect">
              <a:avLst/>
            </a:prstGeom>
            <a:noFill/>
          </p:spPr>
          <p:txBody>
            <a:bodyPr wrap="square" rtlCol="0">
              <a:spAutoFit/>
            </a:bodyPr>
            <a:lstStyle/>
            <a:p>
              <a:r>
                <a:rPr lang="en-US" dirty="0"/>
                <a:t>evidence</a:t>
              </a:r>
              <a:endParaRPr lang="en-US" u="sng" dirty="0"/>
            </a:p>
          </p:txBody>
        </p:sp>
      </p:grpSp>
      <p:pic>
        <p:nvPicPr>
          <p:cNvPr id="11" name="Picture 10">
            <a:extLst>
              <a:ext uri="{FF2B5EF4-FFF2-40B4-BE49-F238E27FC236}">
                <a16:creationId xmlns:a16="http://schemas.microsoft.com/office/drawing/2014/main" id="{E270EF29-1FB9-40EB-810E-66A291F621AC}"/>
              </a:ext>
            </a:extLst>
          </p:cNvPr>
          <p:cNvPicPr>
            <a:picLocks noChangeAspect="1"/>
          </p:cNvPicPr>
          <p:nvPr/>
        </p:nvPicPr>
        <p:blipFill>
          <a:blip r:embed="rId2"/>
          <a:stretch>
            <a:fillRect/>
          </a:stretch>
        </p:blipFill>
        <p:spPr>
          <a:xfrm>
            <a:off x="0" y="3113575"/>
            <a:ext cx="5169313" cy="1069513"/>
          </a:xfrm>
          <a:prstGeom prst="rect">
            <a:avLst/>
          </a:prstGeom>
        </p:spPr>
      </p:pic>
      <p:sp>
        <p:nvSpPr>
          <p:cNvPr id="12" name="TextBox 11">
            <a:extLst>
              <a:ext uri="{FF2B5EF4-FFF2-40B4-BE49-F238E27FC236}">
                <a16:creationId xmlns:a16="http://schemas.microsoft.com/office/drawing/2014/main" id="{45B81050-7A60-4C1B-8DFC-32F2B71260C8}"/>
              </a:ext>
            </a:extLst>
          </p:cNvPr>
          <p:cNvSpPr txBox="1"/>
          <p:nvPr/>
        </p:nvSpPr>
        <p:spPr>
          <a:xfrm>
            <a:off x="6033306" y="551850"/>
            <a:ext cx="4591368" cy="2862322"/>
          </a:xfrm>
          <a:prstGeom prst="rect">
            <a:avLst/>
          </a:prstGeom>
          <a:noFill/>
        </p:spPr>
        <p:txBody>
          <a:bodyPr wrap="square" rtlCol="0">
            <a:spAutoFit/>
          </a:bodyPr>
          <a:lstStyle/>
          <a:p>
            <a:r>
              <a:rPr lang="en-US" dirty="0"/>
              <a:t>Naïve Bayes’ Classifier makes assumption that all X variable are independent.</a:t>
            </a:r>
          </a:p>
          <a:p>
            <a:endParaRPr lang="en-US" dirty="0"/>
          </a:p>
          <a:p>
            <a:r>
              <a:rPr lang="en-US" dirty="0"/>
              <a:t>It is a multiplicative model of likelihood ratios rather than an additive model</a:t>
            </a:r>
          </a:p>
          <a:p>
            <a:endParaRPr lang="en-US" dirty="0"/>
          </a:p>
          <a:p>
            <a:r>
              <a:rPr lang="en-US" dirty="0"/>
              <a:t>But if you take logarithms, it becomes additive.</a:t>
            </a:r>
          </a:p>
          <a:p>
            <a:endParaRPr lang="en-US" dirty="0"/>
          </a:p>
          <a:p>
            <a:r>
              <a:rPr lang="en-US" dirty="0"/>
              <a:t>The classification with the highest predicted probability score, wins.</a:t>
            </a:r>
          </a:p>
        </p:txBody>
      </p:sp>
      <p:sp>
        <p:nvSpPr>
          <p:cNvPr id="13" name="TextBox 12">
            <a:extLst>
              <a:ext uri="{FF2B5EF4-FFF2-40B4-BE49-F238E27FC236}">
                <a16:creationId xmlns:a16="http://schemas.microsoft.com/office/drawing/2014/main" id="{C24CFA9C-4897-481C-B1C8-48150D266774}"/>
              </a:ext>
            </a:extLst>
          </p:cNvPr>
          <p:cNvSpPr txBox="1"/>
          <p:nvPr/>
        </p:nvSpPr>
        <p:spPr>
          <a:xfrm>
            <a:off x="320040" y="4366260"/>
            <a:ext cx="10035540" cy="923330"/>
          </a:xfrm>
          <a:prstGeom prst="rect">
            <a:avLst/>
          </a:prstGeom>
          <a:noFill/>
        </p:spPr>
        <p:txBody>
          <a:bodyPr wrap="square" rtlCol="0">
            <a:spAutoFit/>
          </a:bodyPr>
          <a:lstStyle/>
          <a:p>
            <a:r>
              <a:rPr lang="en-US" dirty="0"/>
              <a:t>Let’s go to the Golf Dataset in Rapidminer.</a:t>
            </a:r>
          </a:p>
          <a:p>
            <a:endParaRPr lang="en-US" dirty="0"/>
          </a:p>
          <a:p>
            <a:r>
              <a:rPr lang="en-US" dirty="0"/>
              <a:t>Also, visit Rapidminer video </a:t>
            </a:r>
          </a:p>
        </p:txBody>
      </p:sp>
      <p:sp>
        <p:nvSpPr>
          <p:cNvPr id="14" name="Rectangle 13">
            <a:extLst>
              <a:ext uri="{FF2B5EF4-FFF2-40B4-BE49-F238E27FC236}">
                <a16:creationId xmlns:a16="http://schemas.microsoft.com/office/drawing/2014/main" id="{2012F36B-851E-4B07-A1B8-ABF5E967CDAA}"/>
              </a:ext>
            </a:extLst>
          </p:cNvPr>
          <p:cNvSpPr/>
          <p:nvPr/>
        </p:nvSpPr>
        <p:spPr>
          <a:xfrm>
            <a:off x="560226" y="5780013"/>
            <a:ext cx="11395554" cy="646331"/>
          </a:xfrm>
          <a:prstGeom prst="rect">
            <a:avLst/>
          </a:prstGeom>
        </p:spPr>
        <p:txBody>
          <a:bodyPr wrap="square">
            <a:spAutoFit/>
          </a:bodyPr>
          <a:lstStyle/>
          <a:p>
            <a:r>
              <a:rPr lang="en-US" dirty="0">
                <a:hlinkClick r:id="rId3"/>
              </a:rPr>
              <a:t>https://www.bing.com/videos/search?q</a:t>
            </a:r>
            <a:r>
              <a:rPr lang="en-US">
                <a:hlinkClick r:id="rId3"/>
              </a:rPr>
              <a:t>=naive+bayes+rapidminer+video</a:t>
            </a:r>
            <a:r>
              <a:rPr lang="en-US" dirty="0">
                <a:hlinkClick r:id="rId3"/>
              </a:rPr>
              <a:t>&amp;view=detail&amp;mid=451C577DF1B7C4096589451C577DF1B7C4096589&amp;FORM=VIRE</a:t>
            </a:r>
            <a:r>
              <a:rPr lang="en-US" dirty="0"/>
              <a:t> </a:t>
            </a:r>
          </a:p>
        </p:txBody>
      </p:sp>
    </p:spTree>
    <p:extLst>
      <p:ext uri="{BB962C8B-B14F-4D97-AF65-F5344CB8AC3E}">
        <p14:creationId xmlns:p14="http://schemas.microsoft.com/office/powerpoint/2010/main" val="2340003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65112"/>
            <a:ext cx="12192000" cy="5222720"/>
          </a:xfrm>
          <a:prstGeom prst="rect">
            <a:avLst/>
          </a:prstGeom>
        </p:spPr>
      </p:pic>
      <p:sp>
        <p:nvSpPr>
          <p:cNvPr id="3" name="TextBox 2"/>
          <p:cNvSpPr txBox="1"/>
          <p:nvPr/>
        </p:nvSpPr>
        <p:spPr>
          <a:xfrm>
            <a:off x="1439694" y="214009"/>
            <a:ext cx="9649838" cy="584775"/>
          </a:xfrm>
          <a:prstGeom prst="rect">
            <a:avLst/>
          </a:prstGeom>
          <a:noFill/>
        </p:spPr>
        <p:txBody>
          <a:bodyPr wrap="square" rtlCol="0">
            <a:spAutoFit/>
          </a:bodyPr>
          <a:lstStyle/>
          <a:p>
            <a:pPr algn="ctr"/>
            <a:r>
              <a:rPr lang="en-US" sz="3200" dirty="0"/>
              <a:t>Result of a Query</a:t>
            </a:r>
          </a:p>
        </p:txBody>
      </p:sp>
    </p:spTree>
    <p:extLst>
      <p:ext uri="{BB962C8B-B14F-4D97-AF65-F5344CB8AC3E}">
        <p14:creationId xmlns:p14="http://schemas.microsoft.com/office/powerpoint/2010/main" val="2495693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3F9217-1250-4354-8A55-92F1DB8C193B}"/>
              </a:ext>
            </a:extLst>
          </p:cNvPr>
          <p:cNvPicPr>
            <a:picLocks noChangeAspect="1"/>
          </p:cNvPicPr>
          <p:nvPr/>
        </p:nvPicPr>
        <p:blipFill>
          <a:blip r:embed="rId2"/>
          <a:stretch>
            <a:fillRect/>
          </a:stretch>
        </p:blipFill>
        <p:spPr>
          <a:xfrm>
            <a:off x="1828800" y="200499"/>
            <a:ext cx="8092440" cy="6496928"/>
          </a:xfrm>
          <a:prstGeom prst="rect">
            <a:avLst/>
          </a:prstGeom>
        </p:spPr>
      </p:pic>
    </p:spTree>
    <p:extLst>
      <p:ext uri="{BB962C8B-B14F-4D97-AF65-F5344CB8AC3E}">
        <p14:creationId xmlns:p14="http://schemas.microsoft.com/office/powerpoint/2010/main" val="1087902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EDAB38-3C38-456A-BE5C-F560FFC6B2F7}"/>
              </a:ext>
            </a:extLst>
          </p:cNvPr>
          <p:cNvPicPr>
            <a:picLocks noChangeAspect="1"/>
          </p:cNvPicPr>
          <p:nvPr/>
        </p:nvPicPr>
        <p:blipFill>
          <a:blip r:embed="rId2"/>
          <a:stretch>
            <a:fillRect/>
          </a:stretch>
        </p:blipFill>
        <p:spPr>
          <a:xfrm>
            <a:off x="2686050" y="1004887"/>
            <a:ext cx="6819900" cy="4848225"/>
          </a:xfrm>
          <a:prstGeom prst="rect">
            <a:avLst/>
          </a:prstGeom>
        </p:spPr>
      </p:pic>
    </p:spTree>
    <p:extLst>
      <p:ext uri="{BB962C8B-B14F-4D97-AF65-F5344CB8AC3E}">
        <p14:creationId xmlns:p14="http://schemas.microsoft.com/office/powerpoint/2010/main" val="2805874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100EA4-9D4F-407B-ADE9-2F8B10DC2787}"/>
              </a:ext>
            </a:extLst>
          </p:cNvPr>
          <p:cNvPicPr>
            <a:picLocks noChangeAspect="1"/>
          </p:cNvPicPr>
          <p:nvPr/>
        </p:nvPicPr>
        <p:blipFill>
          <a:blip r:embed="rId2"/>
          <a:stretch>
            <a:fillRect/>
          </a:stretch>
        </p:blipFill>
        <p:spPr>
          <a:xfrm>
            <a:off x="1014412" y="938212"/>
            <a:ext cx="10163175" cy="4981575"/>
          </a:xfrm>
          <a:prstGeom prst="rect">
            <a:avLst/>
          </a:prstGeom>
        </p:spPr>
      </p:pic>
      <p:sp>
        <p:nvSpPr>
          <p:cNvPr id="3" name="TextBox 2">
            <a:extLst>
              <a:ext uri="{FF2B5EF4-FFF2-40B4-BE49-F238E27FC236}">
                <a16:creationId xmlns:a16="http://schemas.microsoft.com/office/drawing/2014/main" id="{EB9E3DE2-FDF4-4E89-9DFF-283DDEF9119A}"/>
              </a:ext>
            </a:extLst>
          </p:cNvPr>
          <p:cNvSpPr txBox="1"/>
          <p:nvPr/>
        </p:nvSpPr>
        <p:spPr>
          <a:xfrm>
            <a:off x="9374909" y="5246255"/>
            <a:ext cx="2299855" cy="923330"/>
          </a:xfrm>
          <a:prstGeom prst="rect">
            <a:avLst/>
          </a:prstGeom>
          <a:noFill/>
        </p:spPr>
        <p:txBody>
          <a:bodyPr wrap="square" rtlCol="0">
            <a:spAutoFit/>
          </a:bodyPr>
          <a:lstStyle/>
          <a:p>
            <a:r>
              <a:rPr lang="en-US" dirty="0"/>
              <a:t>Naïve Bayes assumes independence of predictors</a:t>
            </a:r>
          </a:p>
        </p:txBody>
      </p:sp>
    </p:spTree>
    <p:extLst>
      <p:ext uri="{BB962C8B-B14F-4D97-AF65-F5344CB8AC3E}">
        <p14:creationId xmlns:p14="http://schemas.microsoft.com/office/powerpoint/2010/main" val="3232120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3B3B96-7A45-4134-9A66-65BFC8818701}"/>
              </a:ext>
            </a:extLst>
          </p:cNvPr>
          <p:cNvPicPr>
            <a:picLocks noChangeAspect="1"/>
          </p:cNvPicPr>
          <p:nvPr/>
        </p:nvPicPr>
        <p:blipFill>
          <a:blip r:embed="rId2"/>
          <a:stretch>
            <a:fillRect/>
          </a:stretch>
        </p:blipFill>
        <p:spPr>
          <a:xfrm>
            <a:off x="303239" y="1394688"/>
            <a:ext cx="5504762" cy="3657143"/>
          </a:xfrm>
          <a:prstGeom prst="rect">
            <a:avLst/>
          </a:prstGeom>
        </p:spPr>
      </p:pic>
      <p:pic>
        <p:nvPicPr>
          <p:cNvPr id="3" name="Picture 2">
            <a:extLst>
              <a:ext uri="{FF2B5EF4-FFF2-40B4-BE49-F238E27FC236}">
                <a16:creationId xmlns:a16="http://schemas.microsoft.com/office/drawing/2014/main" id="{9D891A3A-A975-4288-8A45-C3CB3418CE20}"/>
              </a:ext>
            </a:extLst>
          </p:cNvPr>
          <p:cNvPicPr>
            <a:picLocks noChangeAspect="1"/>
          </p:cNvPicPr>
          <p:nvPr/>
        </p:nvPicPr>
        <p:blipFill>
          <a:blip r:embed="rId3"/>
          <a:stretch>
            <a:fillRect/>
          </a:stretch>
        </p:blipFill>
        <p:spPr>
          <a:xfrm>
            <a:off x="6347803" y="1394688"/>
            <a:ext cx="5485714" cy="3619048"/>
          </a:xfrm>
          <a:prstGeom prst="rect">
            <a:avLst/>
          </a:prstGeom>
        </p:spPr>
      </p:pic>
      <p:sp>
        <p:nvSpPr>
          <p:cNvPr id="4" name="TextBox 3">
            <a:extLst>
              <a:ext uri="{FF2B5EF4-FFF2-40B4-BE49-F238E27FC236}">
                <a16:creationId xmlns:a16="http://schemas.microsoft.com/office/drawing/2014/main" id="{C94107F1-8E0D-41AE-900A-B400C5215D8B}"/>
              </a:ext>
            </a:extLst>
          </p:cNvPr>
          <p:cNvSpPr txBox="1"/>
          <p:nvPr/>
        </p:nvSpPr>
        <p:spPr>
          <a:xfrm>
            <a:off x="518962" y="5236945"/>
            <a:ext cx="4411980" cy="369332"/>
          </a:xfrm>
          <a:prstGeom prst="rect">
            <a:avLst/>
          </a:prstGeom>
          <a:noFill/>
        </p:spPr>
        <p:txBody>
          <a:bodyPr wrap="square" rtlCol="0">
            <a:spAutoFit/>
          </a:bodyPr>
          <a:lstStyle/>
          <a:p>
            <a:pPr algn="ctr"/>
            <a:r>
              <a:rPr lang="en-US" dirty="0"/>
              <a:t>Temperature</a:t>
            </a:r>
          </a:p>
        </p:txBody>
      </p:sp>
      <p:sp>
        <p:nvSpPr>
          <p:cNvPr id="5" name="TextBox 4">
            <a:extLst>
              <a:ext uri="{FF2B5EF4-FFF2-40B4-BE49-F238E27FC236}">
                <a16:creationId xmlns:a16="http://schemas.microsoft.com/office/drawing/2014/main" id="{74B944D4-298A-4F71-BC88-B6622FBC30DC}"/>
              </a:ext>
            </a:extLst>
          </p:cNvPr>
          <p:cNvSpPr txBox="1"/>
          <p:nvPr/>
        </p:nvSpPr>
        <p:spPr>
          <a:xfrm>
            <a:off x="6526730" y="5236945"/>
            <a:ext cx="4411980" cy="369332"/>
          </a:xfrm>
          <a:prstGeom prst="rect">
            <a:avLst/>
          </a:prstGeom>
          <a:noFill/>
        </p:spPr>
        <p:txBody>
          <a:bodyPr wrap="square" rtlCol="0">
            <a:spAutoFit/>
          </a:bodyPr>
          <a:lstStyle/>
          <a:p>
            <a:pPr algn="ctr"/>
            <a:r>
              <a:rPr lang="en-US" dirty="0"/>
              <a:t>Humidity</a:t>
            </a:r>
          </a:p>
        </p:txBody>
      </p:sp>
      <p:sp>
        <p:nvSpPr>
          <p:cNvPr id="6" name="TextBox 5">
            <a:extLst>
              <a:ext uri="{FF2B5EF4-FFF2-40B4-BE49-F238E27FC236}">
                <a16:creationId xmlns:a16="http://schemas.microsoft.com/office/drawing/2014/main" id="{A55CE6BD-5298-44B2-856E-1DC5455BEB2F}"/>
              </a:ext>
            </a:extLst>
          </p:cNvPr>
          <p:cNvSpPr txBox="1"/>
          <p:nvPr/>
        </p:nvSpPr>
        <p:spPr>
          <a:xfrm>
            <a:off x="5390147" y="128337"/>
            <a:ext cx="4249152" cy="369332"/>
          </a:xfrm>
          <a:prstGeom prst="rect">
            <a:avLst/>
          </a:prstGeom>
          <a:noFill/>
        </p:spPr>
        <p:txBody>
          <a:bodyPr wrap="square" rtlCol="0">
            <a:spAutoFit/>
          </a:bodyPr>
          <a:lstStyle/>
          <a:p>
            <a:r>
              <a:rPr lang="en-US" dirty="0"/>
              <a:t>Likelihoods and Probabilities</a:t>
            </a:r>
          </a:p>
        </p:txBody>
      </p:sp>
      <p:cxnSp>
        <p:nvCxnSpPr>
          <p:cNvPr id="8" name="Straight Connector 7">
            <a:extLst>
              <a:ext uri="{FF2B5EF4-FFF2-40B4-BE49-F238E27FC236}">
                <a16:creationId xmlns:a16="http://schemas.microsoft.com/office/drawing/2014/main" id="{93C3B316-D40A-49D3-87FB-F8B935E09266}"/>
              </a:ext>
            </a:extLst>
          </p:cNvPr>
          <p:cNvCxnSpPr/>
          <p:nvPr/>
        </p:nvCxnSpPr>
        <p:spPr>
          <a:xfrm>
            <a:off x="3368842" y="3657600"/>
            <a:ext cx="0" cy="930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FA8D47-E0B8-4DFE-98DC-363E78E474C6}"/>
              </a:ext>
            </a:extLst>
          </p:cNvPr>
          <p:cNvCxnSpPr>
            <a:cxnSpLocks/>
          </p:cNvCxnSpPr>
          <p:nvPr/>
        </p:nvCxnSpPr>
        <p:spPr>
          <a:xfrm>
            <a:off x="946484" y="3657600"/>
            <a:ext cx="244059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DADE97-6ED7-4A2D-8DAB-27A741A9E733}"/>
              </a:ext>
            </a:extLst>
          </p:cNvPr>
          <p:cNvCxnSpPr>
            <a:cxnSpLocks/>
          </p:cNvCxnSpPr>
          <p:nvPr/>
        </p:nvCxnSpPr>
        <p:spPr>
          <a:xfrm>
            <a:off x="946484" y="4122821"/>
            <a:ext cx="244059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Left Brace 14">
            <a:extLst>
              <a:ext uri="{FF2B5EF4-FFF2-40B4-BE49-F238E27FC236}">
                <a16:creationId xmlns:a16="http://schemas.microsoft.com/office/drawing/2014/main" id="{BEB8FA07-C6F1-4B6E-86CB-C36FB0B33F2A}"/>
              </a:ext>
            </a:extLst>
          </p:cNvPr>
          <p:cNvSpPr/>
          <p:nvPr/>
        </p:nvSpPr>
        <p:spPr>
          <a:xfrm>
            <a:off x="0" y="3657600"/>
            <a:ext cx="303239" cy="5935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8652C57-9DC3-48CF-A67D-D26DF622C216}"/>
              </a:ext>
            </a:extLst>
          </p:cNvPr>
          <p:cNvSpPr txBox="1"/>
          <p:nvPr/>
        </p:nvSpPr>
        <p:spPr>
          <a:xfrm>
            <a:off x="303239" y="5743074"/>
            <a:ext cx="2752381" cy="923330"/>
          </a:xfrm>
          <a:prstGeom prst="rect">
            <a:avLst/>
          </a:prstGeom>
          <a:noFill/>
        </p:spPr>
        <p:txBody>
          <a:bodyPr wrap="square" rtlCol="0">
            <a:spAutoFit/>
          </a:bodyPr>
          <a:lstStyle/>
          <a:p>
            <a:r>
              <a:rPr lang="en-US" dirty="0"/>
              <a:t>Odds .025 to .011- in favor of not playing or P(Playing)= 0.30</a:t>
            </a:r>
          </a:p>
        </p:txBody>
      </p:sp>
      <p:sp>
        <p:nvSpPr>
          <p:cNvPr id="17" name="TextBox 16">
            <a:extLst>
              <a:ext uri="{FF2B5EF4-FFF2-40B4-BE49-F238E27FC236}">
                <a16:creationId xmlns:a16="http://schemas.microsoft.com/office/drawing/2014/main" id="{643CCCD3-71CD-435E-94FA-6FEF756417A8}"/>
              </a:ext>
            </a:extLst>
          </p:cNvPr>
          <p:cNvSpPr txBox="1"/>
          <p:nvPr/>
        </p:nvSpPr>
        <p:spPr>
          <a:xfrm>
            <a:off x="1058779" y="2069432"/>
            <a:ext cx="994610" cy="369332"/>
          </a:xfrm>
          <a:prstGeom prst="rect">
            <a:avLst/>
          </a:prstGeom>
          <a:noFill/>
        </p:spPr>
        <p:txBody>
          <a:bodyPr wrap="square" rtlCol="0">
            <a:spAutoFit/>
          </a:bodyPr>
          <a:lstStyle/>
          <a:p>
            <a:r>
              <a:rPr lang="en-US" dirty="0"/>
              <a:t>Play</a:t>
            </a:r>
          </a:p>
        </p:txBody>
      </p:sp>
      <p:sp>
        <p:nvSpPr>
          <p:cNvPr id="18" name="TextBox 17">
            <a:extLst>
              <a:ext uri="{FF2B5EF4-FFF2-40B4-BE49-F238E27FC236}">
                <a16:creationId xmlns:a16="http://schemas.microsoft.com/office/drawing/2014/main" id="{A0B1E7D3-E4F8-4950-B863-E86B55804B2A}"/>
              </a:ext>
            </a:extLst>
          </p:cNvPr>
          <p:cNvSpPr txBox="1"/>
          <p:nvPr/>
        </p:nvSpPr>
        <p:spPr>
          <a:xfrm>
            <a:off x="3517612" y="2781691"/>
            <a:ext cx="994610" cy="646331"/>
          </a:xfrm>
          <a:prstGeom prst="rect">
            <a:avLst/>
          </a:prstGeom>
          <a:noFill/>
        </p:spPr>
        <p:txBody>
          <a:bodyPr wrap="square" rtlCol="0">
            <a:spAutoFit/>
          </a:bodyPr>
          <a:lstStyle/>
          <a:p>
            <a:r>
              <a:rPr lang="en-US" dirty="0"/>
              <a:t>Don’t Play</a:t>
            </a:r>
          </a:p>
        </p:txBody>
      </p:sp>
      <p:cxnSp>
        <p:nvCxnSpPr>
          <p:cNvPr id="20" name="Straight Arrow Connector 19">
            <a:extLst>
              <a:ext uri="{FF2B5EF4-FFF2-40B4-BE49-F238E27FC236}">
                <a16:creationId xmlns:a16="http://schemas.microsoft.com/office/drawing/2014/main" id="{7CAC41FC-5FB5-499F-B2CE-95F989041A77}"/>
              </a:ext>
            </a:extLst>
          </p:cNvPr>
          <p:cNvCxnSpPr/>
          <p:nvPr/>
        </p:nvCxnSpPr>
        <p:spPr>
          <a:xfrm>
            <a:off x="1679429" y="2254098"/>
            <a:ext cx="598550" cy="376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1A8B34D-3C65-4374-B13D-AAF86380C511}"/>
              </a:ext>
            </a:extLst>
          </p:cNvPr>
          <p:cNvCxnSpPr/>
          <p:nvPr/>
        </p:nvCxnSpPr>
        <p:spPr>
          <a:xfrm flipH="1">
            <a:off x="3256547" y="3113508"/>
            <a:ext cx="261065" cy="287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D17E67F-C116-463D-BBB5-9847BC7C0FD8}"/>
              </a:ext>
            </a:extLst>
          </p:cNvPr>
          <p:cNvSpPr txBox="1"/>
          <p:nvPr/>
        </p:nvSpPr>
        <p:spPr>
          <a:xfrm>
            <a:off x="7182818" y="2850389"/>
            <a:ext cx="994610" cy="369332"/>
          </a:xfrm>
          <a:prstGeom prst="rect">
            <a:avLst/>
          </a:prstGeom>
          <a:noFill/>
        </p:spPr>
        <p:txBody>
          <a:bodyPr wrap="square" rtlCol="0">
            <a:spAutoFit/>
          </a:bodyPr>
          <a:lstStyle/>
          <a:p>
            <a:r>
              <a:rPr lang="en-US" dirty="0"/>
              <a:t>Play</a:t>
            </a:r>
          </a:p>
        </p:txBody>
      </p:sp>
      <p:cxnSp>
        <p:nvCxnSpPr>
          <p:cNvPr id="25" name="Straight Arrow Connector 24">
            <a:extLst>
              <a:ext uri="{FF2B5EF4-FFF2-40B4-BE49-F238E27FC236}">
                <a16:creationId xmlns:a16="http://schemas.microsoft.com/office/drawing/2014/main" id="{2F771060-6879-40F1-8E3A-F448F32B7FCF}"/>
              </a:ext>
            </a:extLst>
          </p:cNvPr>
          <p:cNvCxnSpPr>
            <a:cxnSpLocks/>
          </p:cNvCxnSpPr>
          <p:nvPr/>
        </p:nvCxnSpPr>
        <p:spPr>
          <a:xfrm flipV="1">
            <a:off x="7701371" y="2935705"/>
            <a:ext cx="480103" cy="144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0A69F5E-4B0E-4B4B-9589-F17B4C2DD7EA}"/>
              </a:ext>
            </a:extLst>
          </p:cNvPr>
          <p:cNvCxnSpPr>
            <a:cxnSpLocks/>
          </p:cNvCxnSpPr>
          <p:nvPr/>
        </p:nvCxnSpPr>
        <p:spPr>
          <a:xfrm flipH="1">
            <a:off x="9416716" y="2781691"/>
            <a:ext cx="417095" cy="422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0674CBC-B729-4321-B939-28C35CD9DB24}"/>
              </a:ext>
            </a:extLst>
          </p:cNvPr>
          <p:cNvSpPr txBox="1"/>
          <p:nvPr/>
        </p:nvSpPr>
        <p:spPr>
          <a:xfrm>
            <a:off x="9757734" y="2289374"/>
            <a:ext cx="994610" cy="646331"/>
          </a:xfrm>
          <a:prstGeom prst="rect">
            <a:avLst/>
          </a:prstGeom>
          <a:noFill/>
        </p:spPr>
        <p:txBody>
          <a:bodyPr wrap="square" rtlCol="0">
            <a:spAutoFit/>
          </a:bodyPr>
          <a:lstStyle/>
          <a:p>
            <a:r>
              <a:rPr lang="en-US" dirty="0"/>
              <a:t>Don’t Play</a:t>
            </a:r>
          </a:p>
        </p:txBody>
      </p:sp>
      <p:sp>
        <p:nvSpPr>
          <p:cNvPr id="32" name="TextBox 31">
            <a:extLst>
              <a:ext uri="{FF2B5EF4-FFF2-40B4-BE49-F238E27FC236}">
                <a16:creationId xmlns:a16="http://schemas.microsoft.com/office/drawing/2014/main" id="{F423E522-A30A-4366-BBC3-BC0C62AD9230}"/>
              </a:ext>
            </a:extLst>
          </p:cNvPr>
          <p:cNvSpPr txBox="1"/>
          <p:nvPr/>
        </p:nvSpPr>
        <p:spPr>
          <a:xfrm>
            <a:off x="3196769" y="4691771"/>
            <a:ext cx="641685" cy="369332"/>
          </a:xfrm>
          <a:prstGeom prst="rect">
            <a:avLst/>
          </a:prstGeom>
          <a:noFill/>
        </p:spPr>
        <p:txBody>
          <a:bodyPr wrap="square" rtlCol="0">
            <a:spAutoFit/>
          </a:bodyPr>
          <a:lstStyle/>
          <a:p>
            <a:r>
              <a:rPr lang="en-US" dirty="0"/>
              <a:t>85</a:t>
            </a:r>
          </a:p>
        </p:txBody>
      </p:sp>
      <p:sp>
        <p:nvSpPr>
          <p:cNvPr id="33" name="TextBox 32">
            <a:extLst>
              <a:ext uri="{FF2B5EF4-FFF2-40B4-BE49-F238E27FC236}">
                <a16:creationId xmlns:a16="http://schemas.microsoft.com/office/drawing/2014/main" id="{1AC2704F-6B25-4B74-9166-F28A491B371A}"/>
              </a:ext>
            </a:extLst>
          </p:cNvPr>
          <p:cNvSpPr txBox="1"/>
          <p:nvPr/>
        </p:nvSpPr>
        <p:spPr>
          <a:xfrm>
            <a:off x="8779422" y="4675056"/>
            <a:ext cx="641685" cy="369332"/>
          </a:xfrm>
          <a:prstGeom prst="rect">
            <a:avLst/>
          </a:prstGeom>
          <a:noFill/>
        </p:spPr>
        <p:txBody>
          <a:bodyPr wrap="square" rtlCol="0">
            <a:spAutoFit/>
          </a:bodyPr>
          <a:lstStyle/>
          <a:p>
            <a:r>
              <a:rPr lang="en-US" dirty="0"/>
              <a:t>85</a:t>
            </a:r>
          </a:p>
        </p:txBody>
      </p:sp>
      <p:cxnSp>
        <p:nvCxnSpPr>
          <p:cNvPr id="34" name="Straight Connector 33">
            <a:extLst>
              <a:ext uri="{FF2B5EF4-FFF2-40B4-BE49-F238E27FC236}">
                <a16:creationId xmlns:a16="http://schemas.microsoft.com/office/drawing/2014/main" id="{49FABF92-2F3D-4EB5-867F-707BD49465FC}"/>
              </a:ext>
            </a:extLst>
          </p:cNvPr>
          <p:cNvCxnSpPr>
            <a:cxnSpLocks/>
          </p:cNvCxnSpPr>
          <p:nvPr/>
        </p:nvCxnSpPr>
        <p:spPr>
          <a:xfrm>
            <a:off x="8959516" y="2109719"/>
            <a:ext cx="0" cy="2438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C633363-6204-42B3-8917-A3B362D18A0E}"/>
              </a:ext>
            </a:extLst>
          </p:cNvPr>
          <p:cNvCxnSpPr>
            <a:cxnSpLocks/>
          </p:cNvCxnSpPr>
          <p:nvPr/>
        </p:nvCxnSpPr>
        <p:spPr>
          <a:xfrm>
            <a:off x="6898105" y="2109719"/>
            <a:ext cx="219255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5ABC534-333C-45D1-9586-040B0E5EBA5E}"/>
              </a:ext>
            </a:extLst>
          </p:cNvPr>
          <p:cNvCxnSpPr>
            <a:cxnSpLocks/>
          </p:cNvCxnSpPr>
          <p:nvPr/>
        </p:nvCxnSpPr>
        <p:spPr>
          <a:xfrm>
            <a:off x="6898105" y="2671374"/>
            <a:ext cx="206141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550DFC0-C3CC-4386-B037-B6DB684B666E}"/>
              </a:ext>
            </a:extLst>
          </p:cNvPr>
          <p:cNvSpPr txBox="1"/>
          <p:nvPr/>
        </p:nvSpPr>
        <p:spPr>
          <a:xfrm>
            <a:off x="6347883" y="5795759"/>
            <a:ext cx="2752381" cy="923330"/>
          </a:xfrm>
          <a:prstGeom prst="rect">
            <a:avLst/>
          </a:prstGeom>
          <a:noFill/>
        </p:spPr>
        <p:txBody>
          <a:bodyPr wrap="square" rtlCol="0">
            <a:spAutoFit/>
          </a:bodyPr>
          <a:lstStyle/>
          <a:p>
            <a:r>
              <a:rPr lang="en-US" dirty="0"/>
              <a:t>Odds .041 to .032-</a:t>
            </a:r>
            <a:r>
              <a:rPr lang="en-US" dirty="0">
                <a:sym typeface="Wingdings" panose="05000000000000000000" pitchFamily="2" charset="2"/>
              </a:rPr>
              <a:t>in favor of not playing or       P( Playing)= 0.44</a:t>
            </a:r>
            <a:endParaRPr lang="en-US" dirty="0"/>
          </a:p>
        </p:txBody>
      </p:sp>
    </p:spTree>
    <p:extLst>
      <p:ext uri="{BB962C8B-B14F-4D97-AF65-F5344CB8AC3E}">
        <p14:creationId xmlns:p14="http://schemas.microsoft.com/office/powerpoint/2010/main" val="3855324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960AC6-4B93-4A60-B577-31D78E420A05}"/>
              </a:ext>
            </a:extLst>
          </p:cNvPr>
          <p:cNvPicPr>
            <a:picLocks noChangeAspect="1"/>
          </p:cNvPicPr>
          <p:nvPr/>
        </p:nvPicPr>
        <p:blipFill>
          <a:blip r:embed="rId2"/>
          <a:stretch>
            <a:fillRect/>
          </a:stretch>
        </p:blipFill>
        <p:spPr>
          <a:xfrm>
            <a:off x="1090612" y="261937"/>
            <a:ext cx="10010775" cy="6334125"/>
          </a:xfrm>
          <a:prstGeom prst="rect">
            <a:avLst/>
          </a:prstGeom>
        </p:spPr>
      </p:pic>
      <p:sp>
        <p:nvSpPr>
          <p:cNvPr id="3" name="TextBox 2">
            <a:extLst>
              <a:ext uri="{FF2B5EF4-FFF2-40B4-BE49-F238E27FC236}">
                <a16:creationId xmlns:a16="http://schemas.microsoft.com/office/drawing/2014/main" id="{FADFC603-3FDC-4FD5-8C10-B80B74ADD3F2}"/>
              </a:ext>
            </a:extLst>
          </p:cNvPr>
          <p:cNvSpPr txBox="1"/>
          <p:nvPr/>
        </p:nvSpPr>
        <p:spPr>
          <a:xfrm>
            <a:off x="272716" y="2037347"/>
            <a:ext cx="1941095" cy="1754326"/>
          </a:xfrm>
          <a:prstGeom prst="rect">
            <a:avLst/>
          </a:prstGeom>
          <a:noFill/>
        </p:spPr>
        <p:txBody>
          <a:bodyPr wrap="square" rtlCol="0">
            <a:spAutoFit/>
          </a:bodyPr>
          <a:lstStyle/>
          <a:p>
            <a:r>
              <a:rPr lang="en-US" dirty="0"/>
              <a:t>Odds are in favor of playing on a non windy day by</a:t>
            </a:r>
          </a:p>
          <a:p>
            <a:r>
              <a:rPr lang="en-US" dirty="0"/>
              <a:t>0.65 to .40 giving a probability in favor of playing p= 0.61 </a:t>
            </a:r>
          </a:p>
        </p:txBody>
      </p:sp>
    </p:spTree>
    <p:extLst>
      <p:ext uri="{BB962C8B-B14F-4D97-AF65-F5344CB8AC3E}">
        <p14:creationId xmlns:p14="http://schemas.microsoft.com/office/powerpoint/2010/main" val="624022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3E1298-4E61-42BF-86EF-1B152675B828}"/>
              </a:ext>
            </a:extLst>
          </p:cNvPr>
          <p:cNvPicPr>
            <a:picLocks noChangeAspect="1"/>
          </p:cNvPicPr>
          <p:nvPr/>
        </p:nvPicPr>
        <p:blipFill>
          <a:blip r:embed="rId2"/>
          <a:stretch>
            <a:fillRect/>
          </a:stretch>
        </p:blipFill>
        <p:spPr>
          <a:xfrm>
            <a:off x="3221455" y="385011"/>
            <a:ext cx="7962900" cy="6248400"/>
          </a:xfrm>
          <a:prstGeom prst="rect">
            <a:avLst/>
          </a:prstGeom>
        </p:spPr>
      </p:pic>
      <p:sp>
        <p:nvSpPr>
          <p:cNvPr id="3" name="TextBox 2">
            <a:extLst>
              <a:ext uri="{FF2B5EF4-FFF2-40B4-BE49-F238E27FC236}">
                <a16:creationId xmlns:a16="http://schemas.microsoft.com/office/drawing/2014/main" id="{A4A4C27E-CE14-4693-B8A4-F553CFDF80CF}"/>
              </a:ext>
            </a:extLst>
          </p:cNvPr>
          <p:cNvSpPr txBox="1"/>
          <p:nvPr/>
        </p:nvSpPr>
        <p:spPr>
          <a:xfrm>
            <a:off x="272716" y="2037347"/>
            <a:ext cx="1941095" cy="2031325"/>
          </a:xfrm>
          <a:prstGeom prst="rect">
            <a:avLst/>
          </a:prstGeom>
          <a:noFill/>
        </p:spPr>
        <p:txBody>
          <a:bodyPr wrap="square" rtlCol="0">
            <a:spAutoFit/>
          </a:bodyPr>
          <a:lstStyle/>
          <a:p>
            <a:r>
              <a:rPr lang="en-US" dirty="0"/>
              <a:t>Odds are in favor of not playing on a sunny day by</a:t>
            </a:r>
          </a:p>
          <a:p>
            <a:r>
              <a:rPr lang="en-US" dirty="0"/>
              <a:t>0.575 to .225 giving a probability of playing p= 0.28 </a:t>
            </a:r>
          </a:p>
        </p:txBody>
      </p:sp>
    </p:spTree>
    <p:extLst>
      <p:ext uri="{BB962C8B-B14F-4D97-AF65-F5344CB8AC3E}">
        <p14:creationId xmlns:p14="http://schemas.microsoft.com/office/powerpoint/2010/main" val="11633823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67F4A3-548B-4F7C-8E94-F53AD8295E3A}"/>
              </a:ext>
            </a:extLst>
          </p:cNvPr>
          <p:cNvPicPr>
            <a:picLocks noChangeAspect="1"/>
          </p:cNvPicPr>
          <p:nvPr/>
        </p:nvPicPr>
        <p:blipFill>
          <a:blip r:embed="rId2"/>
          <a:stretch>
            <a:fillRect/>
          </a:stretch>
        </p:blipFill>
        <p:spPr>
          <a:xfrm>
            <a:off x="926123" y="190500"/>
            <a:ext cx="10058400" cy="6477000"/>
          </a:xfrm>
          <a:prstGeom prst="rect">
            <a:avLst/>
          </a:prstGeom>
        </p:spPr>
      </p:pic>
    </p:spTree>
    <p:extLst>
      <p:ext uri="{BB962C8B-B14F-4D97-AF65-F5344CB8AC3E}">
        <p14:creationId xmlns:p14="http://schemas.microsoft.com/office/powerpoint/2010/main" val="3497492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ECE326-5181-49B8-8B06-383C21EDFF5B}"/>
              </a:ext>
            </a:extLst>
          </p:cNvPr>
          <p:cNvPicPr>
            <a:picLocks noChangeAspect="1"/>
          </p:cNvPicPr>
          <p:nvPr/>
        </p:nvPicPr>
        <p:blipFill>
          <a:blip r:embed="rId2"/>
          <a:stretch>
            <a:fillRect/>
          </a:stretch>
        </p:blipFill>
        <p:spPr>
          <a:xfrm>
            <a:off x="1971675" y="242887"/>
            <a:ext cx="8248650" cy="6372225"/>
          </a:xfrm>
          <a:prstGeom prst="rect">
            <a:avLst/>
          </a:prstGeom>
        </p:spPr>
      </p:pic>
    </p:spTree>
    <p:extLst>
      <p:ext uri="{BB962C8B-B14F-4D97-AF65-F5344CB8AC3E}">
        <p14:creationId xmlns:p14="http://schemas.microsoft.com/office/powerpoint/2010/main" val="1493516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5F220D-27FB-4EDD-8253-8A7720797AEC}"/>
              </a:ext>
            </a:extLst>
          </p:cNvPr>
          <p:cNvSpPr txBox="1"/>
          <p:nvPr/>
        </p:nvSpPr>
        <p:spPr>
          <a:xfrm>
            <a:off x="304800" y="802105"/>
            <a:ext cx="11245516" cy="2862322"/>
          </a:xfrm>
          <a:prstGeom prst="rect">
            <a:avLst/>
          </a:prstGeom>
          <a:noFill/>
        </p:spPr>
        <p:txBody>
          <a:bodyPr wrap="square" rtlCol="0">
            <a:spAutoFit/>
          </a:bodyPr>
          <a:lstStyle/>
          <a:p>
            <a:r>
              <a:rPr lang="en-US" dirty="0"/>
              <a:t>So given the assumption of conditional independence of all X’s the joint probability of playing is based upon the chain calculations of four evidence probability calculations and,</a:t>
            </a:r>
          </a:p>
          <a:p>
            <a:endParaRPr lang="en-US" dirty="0"/>
          </a:p>
          <a:p>
            <a:r>
              <a:rPr lang="en-US" dirty="0"/>
              <a:t>Calculating playing 0.3*.44*.61*.28=.022 * Prior(9/14)=0.014</a:t>
            </a:r>
          </a:p>
          <a:p>
            <a:endParaRPr lang="en-US" dirty="0"/>
          </a:p>
          <a:p>
            <a:r>
              <a:rPr lang="en-US" dirty="0"/>
              <a:t>Calculating not playing 0.7*.56*.39*.72=.111 *Prior (5/14)=0.039</a:t>
            </a:r>
          </a:p>
          <a:p>
            <a:endParaRPr lang="en-US" dirty="0"/>
          </a:p>
          <a:p>
            <a:r>
              <a:rPr lang="en-US" dirty="0"/>
              <a:t>Since P(evidence) is equal for both arguments, we could drop the P(evidence) and still </a:t>
            </a:r>
            <a:r>
              <a:rPr lang="en-US" dirty="0" err="1"/>
              <a:t>Arg</a:t>
            </a:r>
            <a:r>
              <a:rPr lang="en-US" dirty="0"/>
              <a:t> Max: not playing wins over playing. Therefore prediction is not playing that day for the test observation.</a:t>
            </a:r>
          </a:p>
          <a:p>
            <a:endParaRPr lang="en-US" dirty="0"/>
          </a:p>
        </p:txBody>
      </p:sp>
      <p:sp>
        <p:nvSpPr>
          <p:cNvPr id="3" name="TextBox 2">
            <a:extLst>
              <a:ext uri="{FF2B5EF4-FFF2-40B4-BE49-F238E27FC236}">
                <a16:creationId xmlns:a16="http://schemas.microsoft.com/office/drawing/2014/main" id="{1F9CE379-E3F6-4769-BCDC-1CEFE6DECC8C}"/>
              </a:ext>
            </a:extLst>
          </p:cNvPr>
          <p:cNvSpPr txBox="1"/>
          <p:nvPr/>
        </p:nvSpPr>
        <p:spPr>
          <a:xfrm>
            <a:off x="422031" y="4218425"/>
            <a:ext cx="9777046" cy="369332"/>
          </a:xfrm>
          <a:prstGeom prst="rect">
            <a:avLst/>
          </a:prstGeom>
          <a:noFill/>
        </p:spPr>
        <p:txBody>
          <a:bodyPr wrap="square" rtlCol="0">
            <a:spAutoFit/>
          </a:bodyPr>
          <a:lstStyle/>
          <a:p>
            <a:r>
              <a:rPr lang="en-US" dirty="0"/>
              <a:t>Many times analysts use natural logarithms to make terms additive.</a:t>
            </a:r>
          </a:p>
        </p:txBody>
      </p:sp>
      <p:sp>
        <p:nvSpPr>
          <p:cNvPr id="4" name="Right Brace 3">
            <a:extLst>
              <a:ext uri="{FF2B5EF4-FFF2-40B4-BE49-F238E27FC236}">
                <a16:creationId xmlns:a16="http://schemas.microsoft.com/office/drawing/2014/main" id="{CDE51EFB-DB45-4255-AEA9-16A9243AF5F2}"/>
              </a:ext>
            </a:extLst>
          </p:cNvPr>
          <p:cNvSpPr/>
          <p:nvPr/>
        </p:nvSpPr>
        <p:spPr>
          <a:xfrm>
            <a:off x="6639951" y="1631852"/>
            <a:ext cx="281354" cy="87219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A5182CB9-7991-4C14-89E6-334CFE2740E7}"/>
              </a:ext>
            </a:extLst>
          </p:cNvPr>
          <p:cNvSpPr txBox="1"/>
          <p:nvPr/>
        </p:nvSpPr>
        <p:spPr>
          <a:xfrm>
            <a:off x="6921305" y="1863934"/>
            <a:ext cx="5781822" cy="369332"/>
          </a:xfrm>
          <a:prstGeom prst="rect">
            <a:avLst/>
          </a:prstGeom>
          <a:noFill/>
        </p:spPr>
        <p:txBody>
          <a:bodyPr wrap="square" rtlCol="0">
            <a:spAutoFit/>
          </a:bodyPr>
          <a:lstStyle/>
          <a:p>
            <a:r>
              <a:rPr lang="en-US" dirty="0"/>
              <a:t>Probability of not playing=0.039</a:t>
            </a:r>
            <a:r>
              <a:rPr lang="en-US"/>
              <a:t>/(0.014+0.039</a:t>
            </a:r>
            <a:r>
              <a:rPr lang="en-US" dirty="0"/>
              <a:t>)=0.73</a:t>
            </a:r>
          </a:p>
        </p:txBody>
      </p:sp>
    </p:spTree>
    <p:extLst>
      <p:ext uri="{BB962C8B-B14F-4D97-AF65-F5344CB8AC3E}">
        <p14:creationId xmlns:p14="http://schemas.microsoft.com/office/powerpoint/2010/main" val="2696881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256EC42-129A-4E28-9AB4-C524F0312BB0}"/>
              </a:ext>
            </a:extLst>
          </p:cNvPr>
          <p:cNvPicPr>
            <a:picLocks noChangeAspect="1"/>
          </p:cNvPicPr>
          <p:nvPr/>
        </p:nvPicPr>
        <p:blipFill>
          <a:blip r:embed="rId2"/>
          <a:stretch>
            <a:fillRect/>
          </a:stretch>
        </p:blipFill>
        <p:spPr>
          <a:xfrm>
            <a:off x="3143250" y="1798593"/>
            <a:ext cx="5543550" cy="4466247"/>
          </a:xfrm>
          <a:prstGeom prst="rect">
            <a:avLst/>
          </a:prstGeom>
        </p:spPr>
      </p:pic>
      <p:sp>
        <p:nvSpPr>
          <p:cNvPr id="2" name="TextBox 1">
            <a:extLst>
              <a:ext uri="{FF2B5EF4-FFF2-40B4-BE49-F238E27FC236}">
                <a16:creationId xmlns:a16="http://schemas.microsoft.com/office/drawing/2014/main" id="{748FC955-28FE-4213-A248-608B69665561}"/>
              </a:ext>
            </a:extLst>
          </p:cNvPr>
          <p:cNvSpPr txBox="1"/>
          <p:nvPr/>
        </p:nvSpPr>
        <p:spPr>
          <a:xfrm>
            <a:off x="1924766" y="0"/>
            <a:ext cx="7504770" cy="707886"/>
          </a:xfrm>
          <a:prstGeom prst="rect">
            <a:avLst/>
          </a:prstGeom>
          <a:noFill/>
        </p:spPr>
        <p:txBody>
          <a:bodyPr wrap="square" rtlCol="0">
            <a:spAutoFit/>
          </a:bodyPr>
          <a:lstStyle/>
          <a:p>
            <a:pPr algn="ctr"/>
            <a:r>
              <a:rPr lang="en-US" sz="4000" dirty="0"/>
              <a:t>Neural Net Classifiers</a:t>
            </a:r>
          </a:p>
        </p:txBody>
      </p:sp>
      <p:sp>
        <p:nvSpPr>
          <p:cNvPr id="4" name="TextBox 3">
            <a:extLst>
              <a:ext uri="{FF2B5EF4-FFF2-40B4-BE49-F238E27FC236}">
                <a16:creationId xmlns:a16="http://schemas.microsoft.com/office/drawing/2014/main" id="{B1B72017-474F-40A8-91EE-668E00C07DCB}"/>
              </a:ext>
            </a:extLst>
          </p:cNvPr>
          <p:cNvSpPr txBox="1"/>
          <p:nvPr/>
        </p:nvSpPr>
        <p:spPr>
          <a:xfrm>
            <a:off x="1702810" y="3100427"/>
            <a:ext cx="2183642" cy="369332"/>
          </a:xfrm>
          <a:prstGeom prst="rect">
            <a:avLst/>
          </a:prstGeom>
          <a:noFill/>
        </p:spPr>
        <p:txBody>
          <a:bodyPr wrap="square" rtlCol="0">
            <a:spAutoFit/>
          </a:bodyPr>
          <a:lstStyle/>
          <a:p>
            <a:r>
              <a:rPr lang="en-US" dirty="0"/>
              <a:t>Feature 1</a:t>
            </a:r>
          </a:p>
        </p:txBody>
      </p:sp>
      <p:sp>
        <p:nvSpPr>
          <p:cNvPr id="5" name="TextBox 4">
            <a:extLst>
              <a:ext uri="{FF2B5EF4-FFF2-40B4-BE49-F238E27FC236}">
                <a16:creationId xmlns:a16="http://schemas.microsoft.com/office/drawing/2014/main" id="{CD4A6865-DEC2-49B5-B0C9-A3E9A5D9CECE}"/>
              </a:ext>
            </a:extLst>
          </p:cNvPr>
          <p:cNvSpPr txBox="1"/>
          <p:nvPr/>
        </p:nvSpPr>
        <p:spPr>
          <a:xfrm>
            <a:off x="1702810" y="3541852"/>
            <a:ext cx="2183642" cy="369332"/>
          </a:xfrm>
          <a:prstGeom prst="rect">
            <a:avLst/>
          </a:prstGeom>
          <a:noFill/>
        </p:spPr>
        <p:txBody>
          <a:bodyPr wrap="square" rtlCol="0">
            <a:spAutoFit/>
          </a:bodyPr>
          <a:lstStyle/>
          <a:p>
            <a:r>
              <a:rPr lang="en-US" dirty="0"/>
              <a:t>Feature 2</a:t>
            </a:r>
          </a:p>
        </p:txBody>
      </p:sp>
      <p:sp>
        <p:nvSpPr>
          <p:cNvPr id="6" name="TextBox 5">
            <a:extLst>
              <a:ext uri="{FF2B5EF4-FFF2-40B4-BE49-F238E27FC236}">
                <a16:creationId xmlns:a16="http://schemas.microsoft.com/office/drawing/2014/main" id="{F4A0901F-77D9-4F4C-90A6-541090E386E5}"/>
              </a:ext>
            </a:extLst>
          </p:cNvPr>
          <p:cNvSpPr txBox="1"/>
          <p:nvPr/>
        </p:nvSpPr>
        <p:spPr>
          <a:xfrm>
            <a:off x="1693783" y="4709659"/>
            <a:ext cx="2183642" cy="369332"/>
          </a:xfrm>
          <a:prstGeom prst="rect">
            <a:avLst/>
          </a:prstGeom>
          <a:noFill/>
        </p:spPr>
        <p:txBody>
          <a:bodyPr wrap="square" rtlCol="0">
            <a:spAutoFit/>
          </a:bodyPr>
          <a:lstStyle/>
          <a:p>
            <a:r>
              <a:rPr lang="en-US" dirty="0"/>
              <a:t>Feature 4</a:t>
            </a:r>
          </a:p>
        </p:txBody>
      </p:sp>
      <p:cxnSp>
        <p:nvCxnSpPr>
          <p:cNvPr id="8" name="Straight Arrow Connector 7">
            <a:extLst>
              <a:ext uri="{FF2B5EF4-FFF2-40B4-BE49-F238E27FC236}">
                <a16:creationId xmlns:a16="http://schemas.microsoft.com/office/drawing/2014/main" id="{7D63532C-3BD7-4E32-B56C-5F07BB0782C8}"/>
              </a:ext>
            </a:extLst>
          </p:cNvPr>
          <p:cNvCxnSpPr/>
          <p:nvPr/>
        </p:nvCxnSpPr>
        <p:spPr>
          <a:xfrm>
            <a:off x="1750741" y="1023182"/>
            <a:ext cx="731137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15D635E-F704-4814-B4D4-4B0E942C915C}"/>
              </a:ext>
            </a:extLst>
          </p:cNvPr>
          <p:cNvSpPr txBox="1"/>
          <p:nvPr/>
        </p:nvSpPr>
        <p:spPr>
          <a:xfrm>
            <a:off x="843098" y="638538"/>
            <a:ext cx="4476034" cy="369332"/>
          </a:xfrm>
          <a:prstGeom prst="rect">
            <a:avLst/>
          </a:prstGeom>
          <a:noFill/>
        </p:spPr>
        <p:txBody>
          <a:bodyPr wrap="square" rtlCol="0">
            <a:spAutoFit/>
          </a:bodyPr>
          <a:lstStyle/>
          <a:p>
            <a:r>
              <a:rPr lang="en-US" dirty="0"/>
              <a:t>Forward Propagation</a:t>
            </a:r>
          </a:p>
        </p:txBody>
      </p:sp>
      <p:sp>
        <p:nvSpPr>
          <p:cNvPr id="10" name="TextBox 9">
            <a:extLst>
              <a:ext uri="{FF2B5EF4-FFF2-40B4-BE49-F238E27FC236}">
                <a16:creationId xmlns:a16="http://schemas.microsoft.com/office/drawing/2014/main" id="{382A6DBB-3A89-4EB6-AE40-B8E9418C87AF}"/>
              </a:ext>
            </a:extLst>
          </p:cNvPr>
          <p:cNvSpPr txBox="1"/>
          <p:nvPr/>
        </p:nvSpPr>
        <p:spPr>
          <a:xfrm>
            <a:off x="8686800" y="531019"/>
            <a:ext cx="1460810" cy="369332"/>
          </a:xfrm>
          <a:prstGeom prst="rect">
            <a:avLst/>
          </a:prstGeom>
          <a:noFill/>
        </p:spPr>
        <p:txBody>
          <a:bodyPr wrap="square" rtlCol="0">
            <a:spAutoFit/>
          </a:bodyPr>
          <a:lstStyle/>
          <a:p>
            <a:r>
              <a:rPr lang="en-US" dirty="0"/>
              <a:t>weights</a:t>
            </a:r>
          </a:p>
        </p:txBody>
      </p:sp>
      <p:cxnSp>
        <p:nvCxnSpPr>
          <p:cNvPr id="11" name="Straight Arrow Connector 10">
            <a:extLst>
              <a:ext uri="{FF2B5EF4-FFF2-40B4-BE49-F238E27FC236}">
                <a16:creationId xmlns:a16="http://schemas.microsoft.com/office/drawing/2014/main" id="{9B16A637-4789-491D-807E-03E4173B5062}"/>
              </a:ext>
            </a:extLst>
          </p:cNvPr>
          <p:cNvCxnSpPr>
            <a:cxnSpLocks/>
          </p:cNvCxnSpPr>
          <p:nvPr/>
        </p:nvCxnSpPr>
        <p:spPr>
          <a:xfrm flipH="1">
            <a:off x="1750741" y="1610480"/>
            <a:ext cx="731137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3E49364-6481-4F37-B666-33C790009D5D}"/>
              </a:ext>
            </a:extLst>
          </p:cNvPr>
          <p:cNvSpPr txBox="1"/>
          <p:nvPr/>
        </p:nvSpPr>
        <p:spPr>
          <a:xfrm>
            <a:off x="8009615" y="1215647"/>
            <a:ext cx="4476034" cy="369332"/>
          </a:xfrm>
          <a:prstGeom prst="rect">
            <a:avLst/>
          </a:prstGeom>
          <a:noFill/>
        </p:spPr>
        <p:txBody>
          <a:bodyPr wrap="square" rtlCol="0">
            <a:spAutoFit/>
          </a:bodyPr>
          <a:lstStyle/>
          <a:p>
            <a:r>
              <a:rPr lang="en-US" dirty="0"/>
              <a:t>Back Propagation</a:t>
            </a:r>
          </a:p>
        </p:txBody>
      </p:sp>
      <p:sp>
        <p:nvSpPr>
          <p:cNvPr id="15" name="TextBox 14">
            <a:extLst>
              <a:ext uri="{FF2B5EF4-FFF2-40B4-BE49-F238E27FC236}">
                <a16:creationId xmlns:a16="http://schemas.microsoft.com/office/drawing/2014/main" id="{3686D85D-44AB-41E5-B178-F3AA8C15654A}"/>
              </a:ext>
            </a:extLst>
          </p:cNvPr>
          <p:cNvSpPr txBox="1"/>
          <p:nvPr/>
        </p:nvSpPr>
        <p:spPr>
          <a:xfrm>
            <a:off x="877159" y="1221484"/>
            <a:ext cx="3930805" cy="369332"/>
          </a:xfrm>
          <a:prstGeom prst="rect">
            <a:avLst/>
          </a:prstGeom>
          <a:noFill/>
        </p:spPr>
        <p:txBody>
          <a:bodyPr wrap="square" rtlCol="0">
            <a:spAutoFit/>
          </a:bodyPr>
          <a:lstStyle/>
          <a:p>
            <a:r>
              <a:rPr lang="en-US" dirty="0"/>
              <a:t> Optimize weights to minimize error</a:t>
            </a:r>
          </a:p>
        </p:txBody>
      </p:sp>
      <p:sp>
        <p:nvSpPr>
          <p:cNvPr id="16" name="TextBox 15">
            <a:extLst>
              <a:ext uri="{FF2B5EF4-FFF2-40B4-BE49-F238E27FC236}">
                <a16:creationId xmlns:a16="http://schemas.microsoft.com/office/drawing/2014/main" id="{12AFEFFA-0C2C-4D79-B235-FF983CA8B068}"/>
              </a:ext>
            </a:extLst>
          </p:cNvPr>
          <p:cNvSpPr txBox="1"/>
          <p:nvPr/>
        </p:nvSpPr>
        <p:spPr>
          <a:xfrm>
            <a:off x="3645450" y="2843668"/>
            <a:ext cx="1516565" cy="307777"/>
          </a:xfrm>
          <a:prstGeom prst="rect">
            <a:avLst/>
          </a:prstGeom>
          <a:noFill/>
        </p:spPr>
        <p:txBody>
          <a:bodyPr wrap="square" rtlCol="0">
            <a:spAutoFit/>
          </a:bodyPr>
          <a:lstStyle/>
          <a:p>
            <a:r>
              <a:rPr lang="en-US" sz="1400" dirty="0"/>
              <a:t>W</a:t>
            </a:r>
            <a:r>
              <a:rPr lang="en-US" sz="1400" baseline="-25000" dirty="0"/>
              <a:t>i</a:t>
            </a:r>
            <a:r>
              <a:rPr lang="en-US" sz="1400" dirty="0"/>
              <a:t>=weights</a:t>
            </a:r>
          </a:p>
        </p:txBody>
      </p:sp>
      <p:sp>
        <p:nvSpPr>
          <p:cNvPr id="17" name="TextBox 16">
            <a:extLst>
              <a:ext uri="{FF2B5EF4-FFF2-40B4-BE49-F238E27FC236}">
                <a16:creationId xmlns:a16="http://schemas.microsoft.com/office/drawing/2014/main" id="{D8BAA108-7838-4E1F-886A-E30A1A7E020C}"/>
              </a:ext>
            </a:extLst>
          </p:cNvPr>
          <p:cNvSpPr txBox="1"/>
          <p:nvPr/>
        </p:nvSpPr>
        <p:spPr>
          <a:xfrm>
            <a:off x="4918868" y="2321375"/>
            <a:ext cx="1516565" cy="369332"/>
          </a:xfrm>
          <a:prstGeom prst="rect">
            <a:avLst/>
          </a:prstGeom>
          <a:noFill/>
        </p:spPr>
        <p:txBody>
          <a:bodyPr wrap="square" rtlCol="0">
            <a:spAutoFit/>
          </a:bodyPr>
          <a:lstStyle/>
          <a:p>
            <a:pPr algn="ctr"/>
            <a:r>
              <a:rPr lang="en-US" dirty="0">
                <a:solidFill>
                  <a:srgbClr val="0070C0"/>
                </a:solidFill>
              </a:rPr>
              <a:t>Y=∑(W</a:t>
            </a:r>
            <a:r>
              <a:rPr lang="en-US" baseline="-25000" dirty="0">
                <a:solidFill>
                  <a:srgbClr val="0070C0"/>
                </a:solidFill>
              </a:rPr>
              <a:t>i *</a:t>
            </a:r>
            <a:r>
              <a:rPr lang="en-US" dirty="0">
                <a:solidFill>
                  <a:srgbClr val="0070C0"/>
                </a:solidFill>
              </a:rPr>
              <a:t>F</a:t>
            </a:r>
            <a:r>
              <a:rPr lang="en-US" baseline="-25000" dirty="0">
                <a:solidFill>
                  <a:srgbClr val="0070C0"/>
                </a:solidFill>
              </a:rPr>
              <a:t>i</a:t>
            </a:r>
            <a:r>
              <a:rPr lang="en-US" dirty="0">
                <a:solidFill>
                  <a:srgbClr val="0070C0"/>
                </a:solidFill>
              </a:rPr>
              <a:t>)</a:t>
            </a:r>
            <a:endParaRPr lang="en-US" baseline="-25000" dirty="0">
              <a:solidFill>
                <a:srgbClr val="0070C0"/>
              </a:solidFill>
            </a:endParaRPr>
          </a:p>
        </p:txBody>
      </p:sp>
      <p:sp>
        <p:nvSpPr>
          <p:cNvPr id="18" name="TextBox 17">
            <a:extLst>
              <a:ext uri="{FF2B5EF4-FFF2-40B4-BE49-F238E27FC236}">
                <a16:creationId xmlns:a16="http://schemas.microsoft.com/office/drawing/2014/main" id="{3B67B839-98AA-475F-B840-5DFE9DE02632}"/>
              </a:ext>
            </a:extLst>
          </p:cNvPr>
          <p:cNvSpPr txBox="1"/>
          <p:nvPr/>
        </p:nvSpPr>
        <p:spPr>
          <a:xfrm>
            <a:off x="8558532" y="3844869"/>
            <a:ext cx="1516565" cy="2031325"/>
          </a:xfrm>
          <a:prstGeom prst="rect">
            <a:avLst/>
          </a:prstGeom>
          <a:noFill/>
        </p:spPr>
        <p:txBody>
          <a:bodyPr wrap="square" rtlCol="0">
            <a:spAutoFit/>
          </a:bodyPr>
          <a:lstStyle/>
          <a:p>
            <a:pPr algn="ctr"/>
            <a:r>
              <a:rPr lang="en-US" dirty="0"/>
              <a:t>Z-target to minimize Mean Squared Error using gradient descent back propagation</a:t>
            </a:r>
          </a:p>
        </p:txBody>
      </p:sp>
      <p:sp>
        <p:nvSpPr>
          <p:cNvPr id="20" name="TextBox 19">
            <a:extLst>
              <a:ext uri="{FF2B5EF4-FFF2-40B4-BE49-F238E27FC236}">
                <a16:creationId xmlns:a16="http://schemas.microsoft.com/office/drawing/2014/main" id="{D3EA0BB3-1210-413F-8F57-221D4DEC16FF}"/>
              </a:ext>
            </a:extLst>
          </p:cNvPr>
          <p:cNvSpPr txBox="1"/>
          <p:nvPr/>
        </p:nvSpPr>
        <p:spPr>
          <a:xfrm>
            <a:off x="2553629" y="5948987"/>
            <a:ext cx="3212551" cy="923330"/>
          </a:xfrm>
          <a:prstGeom prst="rect">
            <a:avLst/>
          </a:prstGeom>
          <a:noFill/>
        </p:spPr>
        <p:txBody>
          <a:bodyPr wrap="square" rtlCol="0">
            <a:spAutoFit/>
          </a:bodyPr>
          <a:lstStyle/>
          <a:p>
            <a:pPr algn="ctr"/>
            <a:r>
              <a:rPr lang="en-US" dirty="0"/>
              <a:t>Weights are adjusted until correct classification is achieved based upon a learning rate</a:t>
            </a:r>
          </a:p>
        </p:txBody>
      </p:sp>
      <p:sp>
        <p:nvSpPr>
          <p:cNvPr id="21" name="TextBox 20">
            <a:extLst>
              <a:ext uri="{FF2B5EF4-FFF2-40B4-BE49-F238E27FC236}">
                <a16:creationId xmlns:a16="http://schemas.microsoft.com/office/drawing/2014/main" id="{8AF2F100-C99F-4D36-84C9-FC165C5DE703}"/>
              </a:ext>
            </a:extLst>
          </p:cNvPr>
          <p:cNvSpPr txBox="1"/>
          <p:nvPr/>
        </p:nvSpPr>
        <p:spPr>
          <a:xfrm>
            <a:off x="-151047" y="2690707"/>
            <a:ext cx="1476014" cy="2308324"/>
          </a:xfrm>
          <a:prstGeom prst="rect">
            <a:avLst/>
          </a:prstGeom>
          <a:noFill/>
        </p:spPr>
        <p:txBody>
          <a:bodyPr wrap="square" rtlCol="0">
            <a:spAutoFit/>
          </a:bodyPr>
          <a:lstStyle/>
          <a:p>
            <a:pPr algn="ctr"/>
            <a:r>
              <a:rPr lang="en-US" dirty="0"/>
              <a:t>Perceptron learns by adjusting weights, observation by observation (epoch)</a:t>
            </a:r>
          </a:p>
        </p:txBody>
      </p:sp>
      <p:sp>
        <p:nvSpPr>
          <p:cNvPr id="23" name="TextBox 22">
            <a:extLst>
              <a:ext uri="{FF2B5EF4-FFF2-40B4-BE49-F238E27FC236}">
                <a16:creationId xmlns:a16="http://schemas.microsoft.com/office/drawing/2014/main" id="{011B7289-80A0-487C-A3E7-D584BBF98C6F}"/>
              </a:ext>
            </a:extLst>
          </p:cNvPr>
          <p:cNvSpPr txBox="1"/>
          <p:nvPr/>
        </p:nvSpPr>
        <p:spPr>
          <a:xfrm>
            <a:off x="4172483" y="2083475"/>
            <a:ext cx="1358421" cy="646331"/>
          </a:xfrm>
          <a:prstGeom prst="rect">
            <a:avLst/>
          </a:prstGeom>
          <a:noFill/>
        </p:spPr>
        <p:txBody>
          <a:bodyPr wrap="square" rtlCol="0">
            <a:spAutoFit/>
          </a:bodyPr>
          <a:lstStyle/>
          <a:p>
            <a:r>
              <a:rPr lang="en-US" dirty="0">
                <a:solidFill>
                  <a:srgbClr val="0070C0"/>
                </a:solidFill>
              </a:rPr>
              <a:t>Linear Function</a:t>
            </a:r>
          </a:p>
        </p:txBody>
      </p:sp>
      <p:sp>
        <p:nvSpPr>
          <p:cNvPr id="24" name="TextBox 23">
            <a:extLst>
              <a:ext uri="{FF2B5EF4-FFF2-40B4-BE49-F238E27FC236}">
                <a16:creationId xmlns:a16="http://schemas.microsoft.com/office/drawing/2014/main" id="{5671FFE1-6A62-4ADC-8EF2-666FA5163C00}"/>
              </a:ext>
            </a:extLst>
          </p:cNvPr>
          <p:cNvSpPr txBox="1"/>
          <p:nvPr/>
        </p:nvSpPr>
        <p:spPr>
          <a:xfrm>
            <a:off x="6627806" y="2517551"/>
            <a:ext cx="2297185" cy="923330"/>
          </a:xfrm>
          <a:prstGeom prst="rect">
            <a:avLst/>
          </a:prstGeom>
          <a:noFill/>
        </p:spPr>
        <p:txBody>
          <a:bodyPr wrap="square" rtlCol="0">
            <a:spAutoFit/>
          </a:bodyPr>
          <a:lstStyle/>
          <a:p>
            <a:r>
              <a:rPr lang="en-US" dirty="0">
                <a:solidFill>
                  <a:srgbClr val="0070C0"/>
                </a:solidFill>
              </a:rPr>
              <a:t>Non- Linear Function </a:t>
            </a:r>
            <a:r>
              <a:rPr lang="el-GR" dirty="0">
                <a:solidFill>
                  <a:srgbClr val="0070C0"/>
                </a:solidFill>
              </a:rPr>
              <a:t>σ</a:t>
            </a:r>
            <a:r>
              <a:rPr lang="en-US" dirty="0">
                <a:solidFill>
                  <a:srgbClr val="0070C0"/>
                </a:solidFill>
              </a:rPr>
              <a:t>(∑(W</a:t>
            </a:r>
            <a:r>
              <a:rPr lang="en-US" baseline="-25000" dirty="0">
                <a:solidFill>
                  <a:srgbClr val="0070C0"/>
                </a:solidFill>
              </a:rPr>
              <a:t>i *</a:t>
            </a:r>
            <a:r>
              <a:rPr lang="en-US" dirty="0">
                <a:solidFill>
                  <a:srgbClr val="0070C0"/>
                </a:solidFill>
              </a:rPr>
              <a:t>F</a:t>
            </a:r>
            <a:r>
              <a:rPr lang="en-US" baseline="-25000" dirty="0">
                <a:solidFill>
                  <a:srgbClr val="0070C0"/>
                </a:solidFill>
              </a:rPr>
              <a:t>i</a:t>
            </a:r>
            <a:r>
              <a:rPr lang="en-US" dirty="0">
                <a:solidFill>
                  <a:srgbClr val="0070C0"/>
                </a:solidFill>
              </a:rPr>
              <a:t>) )</a:t>
            </a:r>
          </a:p>
          <a:p>
            <a:r>
              <a:rPr lang="en-US" dirty="0">
                <a:solidFill>
                  <a:srgbClr val="0070C0"/>
                </a:solidFill>
              </a:rPr>
              <a:t>Sigmoid or </a:t>
            </a:r>
            <a:r>
              <a:rPr lang="en-US" dirty="0" err="1">
                <a:solidFill>
                  <a:srgbClr val="0070C0"/>
                </a:solidFill>
              </a:rPr>
              <a:t>ReLU</a:t>
            </a:r>
            <a:endParaRPr lang="en-US" dirty="0">
              <a:solidFill>
                <a:srgbClr val="0070C0"/>
              </a:solidFill>
            </a:endParaRPr>
          </a:p>
        </p:txBody>
      </p:sp>
      <p:cxnSp>
        <p:nvCxnSpPr>
          <p:cNvPr id="26" name="Straight Arrow Connector 25">
            <a:extLst>
              <a:ext uri="{FF2B5EF4-FFF2-40B4-BE49-F238E27FC236}">
                <a16:creationId xmlns:a16="http://schemas.microsoft.com/office/drawing/2014/main" id="{99BD7E97-7387-425D-850E-55E75DE1BD19}"/>
              </a:ext>
            </a:extLst>
          </p:cNvPr>
          <p:cNvCxnSpPr/>
          <p:nvPr/>
        </p:nvCxnSpPr>
        <p:spPr>
          <a:xfrm flipH="1">
            <a:off x="7496392" y="5690549"/>
            <a:ext cx="9255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72BD889-09E9-48B0-8080-6162D000BC3E}"/>
              </a:ext>
            </a:extLst>
          </p:cNvPr>
          <p:cNvSpPr txBox="1"/>
          <p:nvPr/>
        </p:nvSpPr>
        <p:spPr>
          <a:xfrm>
            <a:off x="7359805" y="5840205"/>
            <a:ext cx="1198727" cy="646331"/>
          </a:xfrm>
          <a:prstGeom prst="rect">
            <a:avLst/>
          </a:prstGeom>
          <a:noFill/>
        </p:spPr>
        <p:txBody>
          <a:bodyPr wrap="square" rtlCol="0">
            <a:spAutoFit/>
          </a:bodyPr>
          <a:lstStyle/>
          <a:p>
            <a:r>
              <a:rPr lang="en-US" dirty="0"/>
              <a:t>Weight updates</a:t>
            </a:r>
          </a:p>
        </p:txBody>
      </p:sp>
      <p:sp>
        <p:nvSpPr>
          <p:cNvPr id="7" name="TextBox 6">
            <a:extLst>
              <a:ext uri="{FF2B5EF4-FFF2-40B4-BE49-F238E27FC236}">
                <a16:creationId xmlns:a16="http://schemas.microsoft.com/office/drawing/2014/main" id="{9BF7081A-4AE1-4BCC-8C85-34943FB94A53}"/>
              </a:ext>
            </a:extLst>
          </p:cNvPr>
          <p:cNvSpPr txBox="1"/>
          <p:nvPr/>
        </p:nvSpPr>
        <p:spPr>
          <a:xfrm>
            <a:off x="9827046" y="1917387"/>
            <a:ext cx="1597446" cy="1200329"/>
          </a:xfrm>
          <a:prstGeom prst="rect">
            <a:avLst/>
          </a:prstGeom>
          <a:noFill/>
        </p:spPr>
        <p:txBody>
          <a:bodyPr wrap="square" rtlCol="0">
            <a:spAutoFit/>
          </a:bodyPr>
          <a:lstStyle/>
          <a:p>
            <a:r>
              <a:rPr lang="en-US" dirty="0"/>
              <a:t># of output nodes equals number of classes</a:t>
            </a:r>
          </a:p>
        </p:txBody>
      </p:sp>
      <p:cxnSp>
        <p:nvCxnSpPr>
          <p:cNvPr id="13" name="Straight Arrow Connector 12">
            <a:extLst>
              <a:ext uri="{FF2B5EF4-FFF2-40B4-BE49-F238E27FC236}">
                <a16:creationId xmlns:a16="http://schemas.microsoft.com/office/drawing/2014/main" id="{BF6111FC-CF54-49A4-A811-78BE4C8C99AC}"/>
              </a:ext>
            </a:extLst>
          </p:cNvPr>
          <p:cNvCxnSpPr/>
          <p:nvPr/>
        </p:nvCxnSpPr>
        <p:spPr>
          <a:xfrm flipH="1">
            <a:off x="8608978" y="2686829"/>
            <a:ext cx="1195484" cy="1158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954E96D-38E7-4DC7-A45E-4158E5E773FD}"/>
              </a:ext>
            </a:extLst>
          </p:cNvPr>
          <p:cNvSpPr txBox="1"/>
          <p:nvPr/>
        </p:nvSpPr>
        <p:spPr>
          <a:xfrm>
            <a:off x="1693783" y="4089709"/>
            <a:ext cx="2183642" cy="369332"/>
          </a:xfrm>
          <a:prstGeom prst="rect">
            <a:avLst/>
          </a:prstGeom>
          <a:noFill/>
        </p:spPr>
        <p:txBody>
          <a:bodyPr wrap="square" rtlCol="0">
            <a:spAutoFit/>
          </a:bodyPr>
          <a:lstStyle/>
          <a:p>
            <a:r>
              <a:rPr lang="en-US" dirty="0"/>
              <a:t>Feature 3</a:t>
            </a:r>
          </a:p>
        </p:txBody>
      </p:sp>
      <p:sp>
        <p:nvSpPr>
          <p:cNvPr id="28" name="TextBox 27">
            <a:extLst>
              <a:ext uri="{FF2B5EF4-FFF2-40B4-BE49-F238E27FC236}">
                <a16:creationId xmlns:a16="http://schemas.microsoft.com/office/drawing/2014/main" id="{A898AD41-C3EA-4A50-BCA9-36DC261B26FE}"/>
              </a:ext>
            </a:extLst>
          </p:cNvPr>
          <p:cNvSpPr txBox="1"/>
          <p:nvPr/>
        </p:nvSpPr>
        <p:spPr>
          <a:xfrm>
            <a:off x="1693783" y="5245953"/>
            <a:ext cx="2183642" cy="369332"/>
          </a:xfrm>
          <a:prstGeom prst="rect">
            <a:avLst/>
          </a:prstGeom>
          <a:noFill/>
        </p:spPr>
        <p:txBody>
          <a:bodyPr wrap="square" rtlCol="0">
            <a:spAutoFit/>
          </a:bodyPr>
          <a:lstStyle/>
          <a:p>
            <a:r>
              <a:rPr lang="en-US" dirty="0"/>
              <a:t>Feature 5</a:t>
            </a:r>
          </a:p>
        </p:txBody>
      </p:sp>
      <p:sp>
        <p:nvSpPr>
          <p:cNvPr id="12" name="TextBox 11">
            <a:extLst>
              <a:ext uri="{FF2B5EF4-FFF2-40B4-BE49-F238E27FC236}">
                <a16:creationId xmlns:a16="http://schemas.microsoft.com/office/drawing/2014/main" id="{726D1C7A-C376-42C0-BB2C-C48E366286B2}"/>
              </a:ext>
            </a:extLst>
          </p:cNvPr>
          <p:cNvSpPr txBox="1"/>
          <p:nvPr/>
        </p:nvSpPr>
        <p:spPr>
          <a:xfrm>
            <a:off x="1828958" y="2282464"/>
            <a:ext cx="1438053" cy="830997"/>
          </a:xfrm>
          <a:prstGeom prst="rect">
            <a:avLst/>
          </a:prstGeom>
          <a:noFill/>
        </p:spPr>
        <p:txBody>
          <a:bodyPr wrap="square" rtlCol="0">
            <a:spAutoFit/>
          </a:bodyPr>
          <a:lstStyle/>
          <a:p>
            <a:r>
              <a:rPr lang="en-US" sz="2400" dirty="0">
                <a:solidFill>
                  <a:srgbClr val="00B0F0"/>
                </a:solidFill>
              </a:rPr>
              <a:t>Input Data</a:t>
            </a:r>
          </a:p>
        </p:txBody>
      </p:sp>
      <p:sp>
        <p:nvSpPr>
          <p:cNvPr id="3" name="Oval 2">
            <a:extLst>
              <a:ext uri="{FF2B5EF4-FFF2-40B4-BE49-F238E27FC236}">
                <a16:creationId xmlns:a16="http://schemas.microsoft.com/office/drawing/2014/main" id="{9A1E73A1-2935-46B0-8A48-9B64C8485CDC}"/>
              </a:ext>
            </a:extLst>
          </p:cNvPr>
          <p:cNvSpPr/>
          <p:nvPr/>
        </p:nvSpPr>
        <p:spPr>
          <a:xfrm>
            <a:off x="8019947" y="4217823"/>
            <a:ext cx="431872" cy="385396"/>
          </a:xfrm>
          <a:prstGeom prst="ellipse">
            <a:avLst/>
          </a:prstGeom>
          <a:solidFill>
            <a:srgbClr val="DA8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9171A9A-32A1-4323-9858-35FADCBB1B80}"/>
              </a:ext>
            </a:extLst>
          </p:cNvPr>
          <p:cNvSpPr/>
          <p:nvPr/>
        </p:nvSpPr>
        <p:spPr>
          <a:xfrm>
            <a:off x="8019947" y="4791331"/>
            <a:ext cx="431872" cy="385396"/>
          </a:xfrm>
          <a:prstGeom prst="ellipse">
            <a:avLst/>
          </a:prstGeom>
          <a:solidFill>
            <a:srgbClr val="DA8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ACC7A73-7F91-4A15-A7E5-1087969B2302}"/>
              </a:ext>
            </a:extLst>
          </p:cNvPr>
          <p:cNvSpPr txBox="1"/>
          <p:nvPr/>
        </p:nvSpPr>
        <p:spPr>
          <a:xfrm>
            <a:off x="8471761" y="3649505"/>
            <a:ext cx="308098" cy="461665"/>
          </a:xfrm>
          <a:prstGeom prst="rect">
            <a:avLst/>
          </a:prstGeom>
          <a:noFill/>
        </p:spPr>
        <p:txBody>
          <a:bodyPr wrap="none" rtlCol="0">
            <a:spAutoFit/>
          </a:bodyPr>
          <a:lstStyle/>
          <a:p>
            <a:r>
              <a:rPr lang="en-US" sz="2400" b="1" dirty="0">
                <a:solidFill>
                  <a:srgbClr val="FF0000"/>
                </a:solidFill>
              </a:rPr>
              <a:t>s</a:t>
            </a:r>
          </a:p>
        </p:txBody>
      </p:sp>
    </p:spTree>
    <p:extLst>
      <p:ext uri="{BB962C8B-B14F-4D97-AF65-F5344CB8AC3E}">
        <p14:creationId xmlns:p14="http://schemas.microsoft.com/office/powerpoint/2010/main" val="4124601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945E25-912F-4B24-B1CD-9325DAE419DE}"/>
              </a:ext>
            </a:extLst>
          </p:cNvPr>
          <p:cNvPicPr>
            <a:picLocks noChangeAspect="1"/>
          </p:cNvPicPr>
          <p:nvPr/>
        </p:nvPicPr>
        <p:blipFill>
          <a:blip r:embed="rId2"/>
          <a:stretch>
            <a:fillRect/>
          </a:stretch>
        </p:blipFill>
        <p:spPr>
          <a:xfrm>
            <a:off x="339859" y="1301137"/>
            <a:ext cx="11115675" cy="4762500"/>
          </a:xfrm>
          <a:prstGeom prst="rect">
            <a:avLst/>
          </a:prstGeom>
        </p:spPr>
      </p:pic>
      <p:sp>
        <p:nvSpPr>
          <p:cNvPr id="3" name="TextBox 2">
            <a:extLst>
              <a:ext uri="{FF2B5EF4-FFF2-40B4-BE49-F238E27FC236}">
                <a16:creationId xmlns:a16="http://schemas.microsoft.com/office/drawing/2014/main" id="{B889793B-E932-4EEF-8EE8-3F937E8DD84D}"/>
              </a:ext>
            </a:extLst>
          </p:cNvPr>
          <p:cNvSpPr txBox="1"/>
          <p:nvPr/>
        </p:nvSpPr>
        <p:spPr>
          <a:xfrm>
            <a:off x="1916935" y="253388"/>
            <a:ext cx="7722824" cy="646331"/>
          </a:xfrm>
          <a:prstGeom prst="rect">
            <a:avLst/>
          </a:prstGeom>
          <a:noFill/>
        </p:spPr>
        <p:txBody>
          <a:bodyPr wrap="square" rtlCol="0">
            <a:spAutoFit/>
          </a:bodyPr>
          <a:lstStyle/>
          <a:p>
            <a:pPr algn="ctr"/>
            <a:r>
              <a:rPr lang="en-US" dirty="0"/>
              <a:t>The Choice Made for Data Cleansing Need to be Deliberate</a:t>
            </a:r>
          </a:p>
          <a:p>
            <a:pPr algn="ctr"/>
            <a:r>
              <a:rPr lang="en-US" dirty="0"/>
              <a:t>Blindly Accepting Defaults is not a Good Idea</a:t>
            </a:r>
          </a:p>
        </p:txBody>
      </p:sp>
    </p:spTree>
    <p:extLst>
      <p:ext uri="{BB962C8B-B14F-4D97-AF65-F5344CB8AC3E}">
        <p14:creationId xmlns:p14="http://schemas.microsoft.com/office/powerpoint/2010/main" val="42361111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D3608A-30E1-4D68-8237-964215808A45}"/>
              </a:ext>
            </a:extLst>
          </p:cNvPr>
          <p:cNvPicPr>
            <a:picLocks noChangeAspect="1"/>
          </p:cNvPicPr>
          <p:nvPr/>
        </p:nvPicPr>
        <p:blipFill>
          <a:blip r:embed="rId2"/>
          <a:stretch>
            <a:fillRect/>
          </a:stretch>
        </p:blipFill>
        <p:spPr>
          <a:xfrm>
            <a:off x="1714500" y="893132"/>
            <a:ext cx="8923741" cy="5164768"/>
          </a:xfrm>
          <a:prstGeom prst="rect">
            <a:avLst/>
          </a:prstGeom>
        </p:spPr>
      </p:pic>
    </p:spTree>
    <p:extLst>
      <p:ext uri="{BB962C8B-B14F-4D97-AF65-F5344CB8AC3E}">
        <p14:creationId xmlns:p14="http://schemas.microsoft.com/office/powerpoint/2010/main" val="159318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8CA17-04AC-429A-AD2B-B0F51E7596A2}"/>
              </a:ext>
            </a:extLst>
          </p:cNvPr>
          <p:cNvPicPr>
            <a:picLocks noChangeAspect="1"/>
          </p:cNvPicPr>
          <p:nvPr/>
        </p:nvPicPr>
        <p:blipFill>
          <a:blip r:embed="rId2"/>
          <a:stretch>
            <a:fillRect/>
          </a:stretch>
        </p:blipFill>
        <p:spPr>
          <a:xfrm>
            <a:off x="1447800" y="735040"/>
            <a:ext cx="9201150" cy="5444280"/>
          </a:xfrm>
          <a:prstGeom prst="rect">
            <a:avLst/>
          </a:prstGeom>
        </p:spPr>
      </p:pic>
    </p:spTree>
    <p:extLst>
      <p:ext uri="{BB962C8B-B14F-4D97-AF65-F5344CB8AC3E}">
        <p14:creationId xmlns:p14="http://schemas.microsoft.com/office/powerpoint/2010/main" val="873108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F61C86-84A5-4944-A002-2B7D8868CB8A}"/>
              </a:ext>
            </a:extLst>
          </p:cNvPr>
          <p:cNvPicPr>
            <a:picLocks noChangeAspect="1"/>
          </p:cNvPicPr>
          <p:nvPr/>
        </p:nvPicPr>
        <p:blipFill>
          <a:blip r:embed="rId2"/>
          <a:stretch>
            <a:fillRect/>
          </a:stretch>
        </p:blipFill>
        <p:spPr>
          <a:xfrm>
            <a:off x="549722" y="891967"/>
            <a:ext cx="9984928" cy="5074065"/>
          </a:xfrm>
          <a:prstGeom prst="rect">
            <a:avLst/>
          </a:prstGeom>
        </p:spPr>
      </p:pic>
      <p:sp>
        <p:nvSpPr>
          <p:cNvPr id="3" name="TextBox 2">
            <a:extLst>
              <a:ext uri="{FF2B5EF4-FFF2-40B4-BE49-F238E27FC236}">
                <a16:creationId xmlns:a16="http://schemas.microsoft.com/office/drawing/2014/main" id="{CAEC18FC-7376-4B4A-AD41-D07496BEEF0C}"/>
              </a:ext>
            </a:extLst>
          </p:cNvPr>
          <p:cNvSpPr txBox="1"/>
          <p:nvPr/>
        </p:nvSpPr>
        <p:spPr>
          <a:xfrm>
            <a:off x="1295400" y="171450"/>
            <a:ext cx="9601200" cy="461665"/>
          </a:xfrm>
          <a:prstGeom prst="rect">
            <a:avLst/>
          </a:prstGeom>
          <a:noFill/>
        </p:spPr>
        <p:txBody>
          <a:bodyPr wrap="square" rtlCol="0">
            <a:spAutoFit/>
          </a:bodyPr>
          <a:lstStyle/>
          <a:p>
            <a:pPr algn="ctr"/>
            <a:r>
              <a:rPr lang="en-US" sz="2400" dirty="0"/>
              <a:t>Examples Are Commonly Pattern Recognition</a:t>
            </a:r>
          </a:p>
        </p:txBody>
      </p:sp>
    </p:spTree>
    <p:extLst>
      <p:ext uri="{BB962C8B-B14F-4D97-AF65-F5344CB8AC3E}">
        <p14:creationId xmlns:p14="http://schemas.microsoft.com/office/powerpoint/2010/main" val="35929101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D60C3A-8BB5-41F3-A56B-7E6071C3F1FC}"/>
              </a:ext>
            </a:extLst>
          </p:cNvPr>
          <p:cNvPicPr>
            <a:picLocks noChangeAspect="1"/>
          </p:cNvPicPr>
          <p:nvPr/>
        </p:nvPicPr>
        <p:blipFill>
          <a:blip r:embed="rId2"/>
          <a:stretch>
            <a:fillRect/>
          </a:stretch>
        </p:blipFill>
        <p:spPr>
          <a:xfrm>
            <a:off x="1336430" y="1173298"/>
            <a:ext cx="8759156" cy="4511404"/>
          </a:xfrm>
          <a:prstGeom prst="rect">
            <a:avLst/>
          </a:prstGeom>
        </p:spPr>
      </p:pic>
      <p:sp>
        <p:nvSpPr>
          <p:cNvPr id="3" name="TextBox 2">
            <a:extLst>
              <a:ext uri="{FF2B5EF4-FFF2-40B4-BE49-F238E27FC236}">
                <a16:creationId xmlns:a16="http://schemas.microsoft.com/office/drawing/2014/main" id="{E4BBEC1D-8399-4E6E-92A2-D2B92238E824}"/>
              </a:ext>
            </a:extLst>
          </p:cNvPr>
          <p:cNvSpPr txBox="1"/>
          <p:nvPr/>
        </p:nvSpPr>
        <p:spPr>
          <a:xfrm>
            <a:off x="3418449" y="379828"/>
            <a:ext cx="7554351" cy="584775"/>
          </a:xfrm>
          <a:prstGeom prst="rect">
            <a:avLst/>
          </a:prstGeom>
          <a:noFill/>
        </p:spPr>
        <p:txBody>
          <a:bodyPr wrap="square" rtlCol="0">
            <a:spAutoFit/>
          </a:bodyPr>
          <a:lstStyle/>
          <a:p>
            <a:r>
              <a:rPr lang="en-US" sz="3200" dirty="0"/>
              <a:t>What the Hidden Layers Do</a:t>
            </a:r>
          </a:p>
        </p:txBody>
      </p:sp>
    </p:spTree>
    <p:extLst>
      <p:ext uri="{BB962C8B-B14F-4D97-AF65-F5344CB8AC3E}">
        <p14:creationId xmlns:p14="http://schemas.microsoft.com/office/powerpoint/2010/main" val="2948380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D21F7D-6170-4751-95D4-690C180AF01C}"/>
              </a:ext>
            </a:extLst>
          </p:cNvPr>
          <p:cNvPicPr>
            <a:picLocks noChangeAspect="1"/>
          </p:cNvPicPr>
          <p:nvPr/>
        </p:nvPicPr>
        <p:blipFill>
          <a:blip r:embed="rId2"/>
          <a:stretch>
            <a:fillRect/>
          </a:stretch>
        </p:blipFill>
        <p:spPr>
          <a:xfrm>
            <a:off x="1350498" y="1174084"/>
            <a:ext cx="8707902" cy="5056201"/>
          </a:xfrm>
          <a:prstGeom prst="rect">
            <a:avLst/>
          </a:prstGeom>
        </p:spPr>
      </p:pic>
      <p:sp>
        <p:nvSpPr>
          <p:cNvPr id="3" name="TextBox 2">
            <a:extLst>
              <a:ext uri="{FF2B5EF4-FFF2-40B4-BE49-F238E27FC236}">
                <a16:creationId xmlns:a16="http://schemas.microsoft.com/office/drawing/2014/main" id="{B0743622-42E8-4BC1-B173-420383269832}"/>
              </a:ext>
            </a:extLst>
          </p:cNvPr>
          <p:cNvSpPr txBox="1"/>
          <p:nvPr/>
        </p:nvSpPr>
        <p:spPr>
          <a:xfrm>
            <a:off x="2124222" y="253218"/>
            <a:ext cx="8187396" cy="646331"/>
          </a:xfrm>
          <a:prstGeom prst="rect">
            <a:avLst/>
          </a:prstGeom>
          <a:noFill/>
        </p:spPr>
        <p:txBody>
          <a:bodyPr wrap="square" rtlCol="0">
            <a:spAutoFit/>
          </a:bodyPr>
          <a:lstStyle/>
          <a:p>
            <a:pPr algn="ctr"/>
            <a:r>
              <a:rPr lang="en-US" dirty="0"/>
              <a:t>Weights and Bias Determine Which Actuators Receive the Highest Score Given an Unlabeled Input Image</a:t>
            </a:r>
          </a:p>
        </p:txBody>
      </p:sp>
    </p:spTree>
    <p:extLst>
      <p:ext uri="{BB962C8B-B14F-4D97-AF65-F5344CB8AC3E}">
        <p14:creationId xmlns:p14="http://schemas.microsoft.com/office/powerpoint/2010/main" val="31880610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652BE6-2F0D-4FE4-A3F4-BB492D67992E}"/>
              </a:ext>
            </a:extLst>
          </p:cNvPr>
          <p:cNvPicPr>
            <a:picLocks noChangeAspect="1"/>
          </p:cNvPicPr>
          <p:nvPr/>
        </p:nvPicPr>
        <p:blipFill>
          <a:blip r:embed="rId2"/>
          <a:stretch>
            <a:fillRect/>
          </a:stretch>
        </p:blipFill>
        <p:spPr>
          <a:xfrm>
            <a:off x="2363372" y="525844"/>
            <a:ext cx="7216726" cy="5613010"/>
          </a:xfrm>
          <a:prstGeom prst="rect">
            <a:avLst/>
          </a:prstGeom>
        </p:spPr>
      </p:pic>
    </p:spTree>
    <p:extLst>
      <p:ext uri="{BB962C8B-B14F-4D97-AF65-F5344CB8AC3E}">
        <p14:creationId xmlns:p14="http://schemas.microsoft.com/office/powerpoint/2010/main" val="1424997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33FB93-FBFA-416D-8D7B-661EA5138BE6}"/>
              </a:ext>
            </a:extLst>
          </p:cNvPr>
          <p:cNvSpPr/>
          <p:nvPr/>
        </p:nvSpPr>
        <p:spPr>
          <a:xfrm>
            <a:off x="2601950" y="5473039"/>
            <a:ext cx="7790985" cy="646331"/>
          </a:xfrm>
          <a:prstGeom prst="rect">
            <a:avLst/>
          </a:prstGeom>
        </p:spPr>
        <p:txBody>
          <a:bodyPr wrap="square">
            <a:spAutoFit/>
          </a:bodyPr>
          <a:lstStyle/>
          <a:p>
            <a:r>
              <a:rPr lang="en-US" dirty="0">
                <a:hlinkClick r:id="rId2"/>
              </a:rPr>
              <a:t>https://www.bing.com/videos/search?q</a:t>
            </a:r>
            <a:r>
              <a:rPr lang="en-US">
                <a:hlinkClick r:id="rId2"/>
              </a:rPr>
              <a:t>=deep+learning+rapidminer+ingo</a:t>
            </a:r>
            <a:r>
              <a:rPr lang="en-US" dirty="0">
                <a:hlinkClick r:id="rId2"/>
              </a:rPr>
              <a:t>&amp;view=detail&amp;mid=6303EF1DA3EF0FEB15B46303EF1DA3EF0FEB15B4&amp;FORM=VIRE</a:t>
            </a:r>
            <a:r>
              <a:rPr lang="en-US" dirty="0"/>
              <a:t> </a:t>
            </a:r>
          </a:p>
        </p:txBody>
      </p:sp>
      <p:sp>
        <p:nvSpPr>
          <p:cNvPr id="3" name="TextBox 2">
            <a:extLst>
              <a:ext uri="{FF2B5EF4-FFF2-40B4-BE49-F238E27FC236}">
                <a16:creationId xmlns:a16="http://schemas.microsoft.com/office/drawing/2014/main" id="{EAC8597C-A8B4-4F35-B43F-CEEB4D2017C5}"/>
              </a:ext>
            </a:extLst>
          </p:cNvPr>
          <p:cNvSpPr txBox="1"/>
          <p:nvPr/>
        </p:nvSpPr>
        <p:spPr>
          <a:xfrm>
            <a:off x="1178310" y="5097631"/>
            <a:ext cx="10638263" cy="369332"/>
          </a:xfrm>
          <a:prstGeom prst="rect">
            <a:avLst/>
          </a:prstGeom>
          <a:noFill/>
        </p:spPr>
        <p:txBody>
          <a:bodyPr wrap="square" rtlCol="0">
            <a:spAutoFit/>
          </a:bodyPr>
          <a:lstStyle/>
          <a:p>
            <a:pPr algn="ctr"/>
            <a:r>
              <a:rPr lang="en-US" dirty="0"/>
              <a:t>Deep Learning Video From Rapidminer</a:t>
            </a:r>
          </a:p>
        </p:txBody>
      </p:sp>
      <p:pic>
        <p:nvPicPr>
          <p:cNvPr id="5" name="Picture 4">
            <a:extLst>
              <a:ext uri="{FF2B5EF4-FFF2-40B4-BE49-F238E27FC236}">
                <a16:creationId xmlns:a16="http://schemas.microsoft.com/office/drawing/2014/main" id="{1D8617F3-46A1-4AE3-9366-9D7C15D3E476}"/>
              </a:ext>
            </a:extLst>
          </p:cNvPr>
          <p:cNvPicPr>
            <a:picLocks noChangeAspect="1"/>
          </p:cNvPicPr>
          <p:nvPr/>
        </p:nvPicPr>
        <p:blipFill>
          <a:blip r:embed="rId3"/>
          <a:stretch>
            <a:fillRect/>
          </a:stretch>
        </p:blipFill>
        <p:spPr>
          <a:xfrm>
            <a:off x="2010935" y="541911"/>
            <a:ext cx="8382000" cy="4352925"/>
          </a:xfrm>
          <a:prstGeom prst="rect">
            <a:avLst/>
          </a:prstGeom>
        </p:spPr>
      </p:pic>
    </p:spTree>
    <p:extLst>
      <p:ext uri="{BB962C8B-B14F-4D97-AF65-F5344CB8AC3E}">
        <p14:creationId xmlns:p14="http://schemas.microsoft.com/office/powerpoint/2010/main" val="3618020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198E7F-C01C-4E3F-B785-F280218926A6}"/>
              </a:ext>
            </a:extLst>
          </p:cNvPr>
          <p:cNvSpPr/>
          <p:nvPr/>
        </p:nvSpPr>
        <p:spPr>
          <a:xfrm>
            <a:off x="3561616" y="4231055"/>
            <a:ext cx="4837799" cy="369332"/>
          </a:xfrm>
          <a:prstGeom prst="rect">
            <a:avLst/>
          </a:prstGeom>
        </p:spPr>
        <p:txBody>
          <a:bodyPr wrap="none">
            <a:spAutoFit/>
          </a:bodyPr>
          <a:lstStyle/>
          <a:p>
            <a:r>
              <a:rPr lang="en-US" dirty="0">
                <a:hlinkClick r:id="rId2"/>
              </a:rPr>
              <a:t>https://www.youtube.com/watch?v=aircAruvnKk</a:t>
            </a:r>
            <a:r>
              <a:rPr lang="en-US" dirty="0"/>
              <a:t> </a:t>
            </a:r>
          </a:p>
        </p:txBody>
      </p:sp>
      <p:pic>
        <p:nvPicPr>
          <p:cNvPr id="3" name="Picture 2">
            <a:extLst>
              <a:ext uri="{FF2B5EF4-FFF2-40B4-BE49-F238E27FC236}">
                <a16:creationId xmlns:a16="http://schemas.microsoft.com/office/drawing/2014/main" id="{8948C062-0803-459A-A11F-A91C17EC5360}"/>
              </a:ext>
            </a:extLst>
          </p:cNvPr>
          <p:cNvPicPr>
            <a:picLocks noChangeAspect="1"/>
          </p:cNvPicPr>
          <p:nvPr/>
        </p:nvPicPr>
        <p:blipFill>
          <a:blip r:embed="rId3"/>
          <a:stretch>
            <a:fillRect/>
          </a:stretch>
        </p:blipFill>
        <p:spPr>
          <a:xfrm>
            <a:off x="3598292" y="887029"/>
            <a:ext cx="4664840" cy="3034568"/>
          </a:xfrm>
          <a:prstGeom prst="rect">
            <a:avLst/>
          </a:prstGeom>
        </p:spPr>
      </p:pic>
      <p:sp>
        <p:nvSpPr>
          <p:cNvPr id="5" name="TextBox 4">
            <a:extLst>
              <a:ext uri="{FF2B5EF4-FFF2-40B4-BE49-F238E27FC236}">
                <a16:creationId xmlns:a16="http://schemas.microsoft.com/office/drawing/2014/main" id="{F336C834-46A7-497E-B382-25B300BDE151}"/>
              </a:ext>
            </a:extLst>
          </p:cNvPr>
          <p:cNvSpPr txBox="1"/>
          <p:nvPr/>
        </p:nvSpPr>
        <p:spPr>
          <a:xfrm>
            <a:off x="1282146" y="4255623"/>
            <a:ext cx="3558209" cy="369332"/>
          </a:xfrm>
          <a:prstGeom prst="rect">
            <a:avLst/>
          </a:prstGeom>
          <a:noFill/>
        </p:spPr>
        <p:txBody>
          <a:bodyPr wrap="square" rtlCol="0">
            <a:spAutoFit/>
          </a:bodyPr>
          <a:lstStyle/>
          <a:p>
            <a:r>
              <a:rPr lang="en-US" dirty="0"/>
              <a:t>Neural Nets Basics</a:t>
            </a:r>
          </a:p>
        </p:txBody>
      </p:sp>
      <p:sp>
        <p:nvSpPr>
          <p:cNvPr id="6" name="TextBox 5">
            <a:extLst>
              <a:ext uri="{FF2B5EF4-FFF2-40B4-BE49-F238E27FC236}">
                <a16:creationId xmlns:a16="http://schemas.microsoft.com/office/drawing/2014/main" id="{51D28E6F-D9A8-4C9B-B883-47ECFA9EBB6B}"/>
              </a:ext>
            </a:extLst>
          </p:cNvPr>
          <p:cNvSpPr txBox="1"/>
          <p:nvPr/>
        </p:nvSpPr>
        <p:spPr>
          <a:xfrm>
            <a:off x="880928" y="4957910"/>
            <a:ext cx="3558209" cy="369332"/>
          </a:xfrm>
          <a:prstGeom prst="rect">
            <a:avLst/>
          </a:prstGeom>
          <a:noFill/>
        </p:spPr>
        <p:txBody>
          <a:bodyPr wrap="square" rtlCol="0">
            <a:spAutoFit/>
          </a:bodyPr>
          <a:lstStyle/>
          <a:p>
            <a:r>
              <a:rPr lang="en-US" dirty="0"/>
              <a:t>Back Propagation</a:t>
            </a:r>
          </a:p>
        </p:txBody>
      </p:sp>
      <p:sp>
        <p:nvSpPr>
          <p:cNvPr id="7" name="Rectangle 6">
            <a:extLst>
              <a:ext uri="{FF2B5EF4-FFF2-40B4-BE49-F238E27FC236}">
                <a16:creationId xmlns:a16="http://schemas.microsoft.com/office/drawing/2014/main" id="{A0EDB6D4-F9DD-4BBC-A9BA-ECBC0F4C0105}"/>
              </a:ext>
            </a:extLst>
          </p:cNvPr>
          <p:cNvSpPr/>
          <p:nvPr/>
        </p:nvSpPr>
        <p:spPr>
          <a:xfrm>
            <a:off x="3495661" y="5725484"/>
            <a:ext cx="4854021" cy="369332"/>
          </a:xfrm>
          <a:prstGeom prst="rect">
            <a:avLst/>
          </a:prstGeom>
        </p:spPr>
        <p:txBody>
          <a:bodyPr wrap="none">
            <a:spAutoFit/>
          </a:bodyPr>
          <a:lstStyle/>
          <a:p>
            <a:r>
              <a:rPr lang="en-US" dirty="0">
                <a:hlinkClick r:id="rId4"/>
              </a:rPr>
              <a:t>https://www.youtube.com/watch?v=tIeHLnjs5U8</a:t>
            </a:r>
            <a:r>
              <a:rPr lang="en-US" dirty="0"/>
              <a:t> </a:t>
            </a:r>
          </a:p>
        </p:txBody>
      </p:sp>
      <p:sp>
        <p:nvSpPr>
          <p:cNvPr id="8" name="TextBox 7">
            <a:extLst>
              <a:ext uri="{FF2B5EF4-FFF2-40B4-BE49-F238E27FC236}">
                <a16:creationId xmlns:a16="http://schemas.microsoft.com/office/drawing/2014/main" id="{7EFCE59C-9446-4B86-A833-F17142B1E110}"/>
              </a:ext>
            </a:extLst>
          </p:cNvPr>
          <p:cNvSpPr txBox="1"/>
          <p:nvPr/>
        </p:nvSpPr>
        <p:spPr>
          <a:xfrm>
            <a:off x="416425" y="5612919"/>
            <a:ext cx="3558209" cy="369332"/>
          </a:xfrm>
          <a:prstGeom prst="rect">
            <a:avLst/>
          </a:prstGeom>
          <a:noFill/>
        </p:spPr>
        <p:txBody>
          <a:bodyPr wrap="square" rtlCol="0">
            <a:spAutoFit/>
          </a:bodyPr>
          <a:lstStyle/>
          <a:p>
            <a:r>
              <a:rPr lang="en-US" dirty="0"/>
              <a:t>Back Propagation Calculus</a:t>
            </a:r>
          </a:p>
        </p:txBody>
      </p:sp>
      <p:sp>
        <p:nvSpPr>
          <p:cNvPr id="9" name="Rectangle 8">
            <a:extLst>
              <a:ext uri="{FF2B5EF4-FFF2-40B4-BE49-F238E27FC236}">
                <a16:creationId xmlns:a16="http://schemas.microsoft.com/office/drawing/2014/main" id="{D0F19427-95A3-4524-A09E-E7BF04C0B844}"/>
              </a:ext>
            </a:extLst>
          </p:cNvPr>
          <p:cNvSpPr/>
          <p:nvPr/>
        </p:nvSpPr>
        <p:spPr>
          <a:xfrm>
            <a:off x="3504425" y="6318853"/>
            <a:ext cx="5183150" cy="369332"/>
          </a:xfrm>
          <a:prstGeom prst="rect">
            <a:avLst/>
          </a:prstGeom>
        </p:spPr>
        <p:txBody>
          <a:bodyPr wrap="none">
            <a:spAutoFit/>
          </a:bodyPr>
          <a:lstStyle/>
          <a:p>
            <a:r>
              <a:rPr lang="en-US" dirty="0">
                <a:hlinkClick r:id="rId5"/>
              </a:rPr>
              <a:t>https://www.youtube.com/watch?v=IHZwWFHWa-w</a:t>
            </a:r>
            <a:r>
              <a:rPr lang="en-US" dirty="0"/>
              <a:t> </a:t>
            </a:r>
          </a:p>
        </p:txBody>
      </p:sp>
      <p:sp>
        <p:nvSpPr>
          <p:cNvPr id="10" name="TextBox 9">
            <a:extLst>
              <a:ext uri="{FF2B5EF4-FFF2-40B4-BE49-F238E27FC236}">
                <a16:creationId xmlns:a16="http://schemas.microsoft.com/office/drawing/2014/main" id="{6F428AF6-F46F-4E2E-A2E3-538E4A6412D5}"/>
              </a:ext>
            </a:extLst>
          </p:cNvPr>
          <p:cNvSpPr txBox="1"/>
          <p:nvPr/>
        </p:nvSpPr>
        <p:spPr>
          <a:xfrm>
            <a:off x="258411" y="6207380"/>
            <a:ext cx="3558209" cy="646331"/>
          </a:xfrm>
          <a:prstGeom prst="rect">
            <a:avLst/>
          </a:prstGeom>
          <a:noFill/>
        </p:spPr>
        <p:txBody>
          <a:bodyPr wrap="square" rtlCol="0">
            <a:spAutoFit/>
          </a:bodyPr>
          <a:lstStyle/>
          <a:p>
            <a:r>
              <a:rPr lang="en-US" dirty="0"/>
              <a:t>Gradient Descent: How Neural Networks Learn</a:t>
            </a:r>
          </a:p>
        </p:txBody>
      </p:sp>
      <p:sp>
        <p:nvSpPr>
          <p:cNvPr id="11" name="TextBox 10">
            <a:extLst>
              <a:ext uri="{FF2B5EF4-FFF2-40B4-BE49-F238E27FC236}">
                <a16:creationId xmlns:a16="http://schemas.microsoft.com/office/drawing/2014/main" id="{90705256-E188-4D3C-9069-09F925F2B9A4}"/>
              </a:ext>
            </a:extLst>
          </p:cNvPr>
          <p:cNvSpPr txBox="1"/>
          <p:nvPr/>
        </p:nvSpPr>
        <p:spPr>
          <a:xfrm>
            <a:off x="2037516" y="168965"/>
            <a:ext cx="8030823" cy="523220"/>
          </a:xfrm>
          <a:prstGeom prst="rect">
            <a:avLst/>
          </a:prstGeom>
          <a:noFill/>
        </p:spPr>
        <p:txBody>
          <a:bodyPr wrap="square" rtlCol="0">
            <a:spAutoFit/>
          </a:bodyPr>
          <a:lstStyle/>
          <a:p>
            <a:pPr algn="ctr"/>
            <a:r>
              <a:rPr lang="en-US" sz="2800" dirty="0"/>
              <a:t>3BlueBrown1 Deep Learning Series of Videos</a:t>
            </a:r>
          </a:p>
        </p:txBody>
      </p:sp>
      <p:sp>
        <p:nvSpPr>
          <p:cNvPr id="12" name="Rectangle 11">
            <a:extLst>
              <a:ext uri="{FF2B5EF4-FFF2-40B4-BE49-F238E27FC236}">
                <a16:creationId xmlns:a16="http://schemas.microsoft.com/office/drawing/2014/main" id="{A29543AC-4A7E-4D45-9729-22874B9017D8}"/>
              </a:ext>
            </a:extLst>
          </p:cNvPr>
          <p:cNvSpPr/>
          <p:nvPr/>
        </p:nvSpPr>
        <p:spPr>
          <a:xfrm>
            <a:off x="3529739" y="4801062"/>
            <a:ext cx="6096000" cy="646331"/>
          </a:xfrm>
          <a:prstGeom prst="rect">
            <a:avLst/>
          </a:prstGeom>
        </p:spPr>
        <p:txBody>
          <a:bodyPr>
            <a:spAutoFit/>
          </a:bodyPr>
          <a:lstStyle/>
          <a:p>
            <a:r>
              <a:rPr lang="en-US" dirty="0">
                <a:hlinkClick r:id="rId6"/>
              </a:rPr>
              <a:t>https://www.youtube.com/watch?v=Ilg3gGewQ5U&amp;list=PLZHQObOWTQDNU6R1_67000Dx_ZCJB-3pi&amp;index=4&amp;t=0s</a:t>
            </a:r>
            <a:r>
              <a:rPr lang="en-US" dirty="0"/>
              <a:t> </a:t>
            </a:r>
          </a:p>
        </p:txBody>
      </p:sp>
    </p:spTree>
    <p:extLst>
      <p:ext uri="{BB962C8B-B14F-4D97-AF65-F5344CB8AC3E}">
        <p14:creationId xmlns:p14="http://schemas.microsoft.com/office/powerpoint/2010/main" val="33447038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1C3E8-1BDD-4A29-9FCA-86FE31302CE4}"/>
              </a:ext>
            </a:extLst>
          </p:cNvPr>
          <p:cNvSpPr txBox="1"/>
          <p:nvPr/>
        </p:nvSpPr>
        <p:spPr>
          <a:xfrm>
            <a:off x="1873405" y="486160"/>
            <a:ext cx="7874758" cy="523220"/>
          </a:xfrm>
          <a:prstGeom prst="rect">
            <a:avLst/>
          </a:prstGeom>
          <a:noFill/>
        </p:spPr>
        <p:txBody>
          <a:bodyPr wrap="square" rtlCol="0">
            <a:spAutoFit/>
          </a:bodyPr>
          <a:lstStyle/>
          <a:p>
            <a:pPr algn="ctr"/>
            <a:r>
              <a:rPr lang="en-US" sz="2800" dirty="0"/>
              <a:t>Let’s Go Through Some Examples Using Rapidminer</a:t>
            </a:r>
          </a:p>
        </p:txBody>
      </p:sp>
      <p:pic>
        <p:nvPicPr>
          <p:cNvPr id="3" name="Picture 2">
            <a:extLst>
              <a:ext uri="{FF2B5EF4-FFF2-40B4-BE49-F238E27FC236}">
                <a16:creationId xmlns:a16="http://schemas.microsoft.com/office/drawing/2014/main" id="{D1915B28-CAEC-4403-A0F5-6F64A2259909}"/>
              </a:ext>
            </a:extLst>
          </p:cNvPr>
          <p:cNvPicPr>
            <a:picLocks noChangeAspect="1"/>
          </p:cNvPicPr>
          <p:nvPr/>
        </p:nvPicPr>
        <p:blipFill>
          <a:blip r:embed="rId2"/>
          <a:stretch>
            <a:fillRect/>
          </a:stretch>
        </p:blipFill>
        <p:spPr>
          <a:xfrm>
            <a:off x="6213613" y="1146411"/>
            <a:ext cx="3735271" cy="5384042"/>
          </a:xfrm>
          <a:prstGeom prst="rect">
            <a:avLst/>
          </a:prstGeom>
        </p:spPr>
      </p:pic>
      <p:pic>
        <p:nvPicPr>
          <p:cNvPr id="4" name="Picture 3">
            <a:extLst>
              <a:ext uri="{FF2B5EF4-FFF2-40B4-BE49-F238E27FC236}">
                <a16:creationId xmlns:a16="http://schemas.microsoft.com/office/drawing/2014/main" id="{26604769-C2FB-4458-ADFD-08C7F6045AFE}"/>
              </a:ext>
            </a:extLst>
          </p:cNvPr>
          <p:cNvPicPr>
            <a:picLocks noChangeAspect="1"/>
          </p:cNvPicPr>
          <p:nvPr/>
        </p:nvPicPr>
        <p:blipFill>
          <a:blip r:embed="rId3"/>
          <a:stretch>
            <a:fillRect/>
          </a:stretch>
        </p:blipFill>
        <p:spPr>
          <a:xfrm>
            <a:off x="467935" y="2961919"/>
            <a:ext cx="5334000" cy="1152525"/>
          </a:xfrm>
          <a:prstGeom prst="rect">
            <a:avLst/>
          </a:prstGeom>
        </p:spPr>
      </p:pic>
    </p:spTree>
    <p:extLst>
      <p:ext uri="{BB962C8B-B14F-4D97-AF65-F5344CB8AC3E}">
        <p14:creationId xmlns:p14="http://schemas.microsoft.com/office/powerpoint/2010/main" val="36684148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FA7CED-448C-4AE7-B074-D973F8E8D167}"/>
              </a:ext>
            </a:extLst>
          </p:cNvPr>
          <p:cNvPicPr>
            <a:picLocks noChangeAspect="1"/>
          </p:cNvPicPr>
          <p:nvPr/>
        </p:nvPicPr>
        <p:blipFill>
          <a:blip r:embed="rId2"/>
          <a:stretch>
            <a:fillRect/>
          </a:stretch>
        </p:blipFill>
        <p:spPr>
          <a:xfrm>
            <a:off x="410926" y="0"/>
            <a:ext cx="10906125" cy="3276600"/>
          </a:xfrm>
          <a:prstGeom prst="rect">
            <a:avLst/>
          </a:prstGeom>
        </p:spPr>
      </p:pic>
      <p:pic>
        <p:nvPicPr>
          <p:cNvPr id="3" name="Picture 2">
            <a:extLst>
              <a:ext uri="{FF2B5EF4-FFF2-40B4-BE49-F238E27FC236}">
                <a16:creationId xmlns:a16="http://schemas.microsoft.com/office/drawing/2014/main" id="{DDDD8B1B-CA5B-45C1-84EC-5C1C90AE53AE}"/>
              </a:ext>
            </a:extLst>
          </p:cNvPr>
          <p:cNvPicPr>
            <a:picLocks noChangeAspect="1"/>
          </p:cNvPicPr>
          <p:nvPr/>
        </p:nvPicPr>
        <p:blipFill>
          <a:blip r:embed="rId3"/>
          <a:stretch>
            <a:fillRect/>
          </a:stretch>
        </p:blipFill>
        <p:spPr>
          <a:xfrm>
            <a:off x="681037" y="3571875"/>
            <a:ext cx="10829925" cy="3286125"/>
          </a:xfrm>
          <a:prstGeom prst="rect">
            <a:avLst/>
          </a:prstGeom>
        </p:spPr>
      </p:pic>
    </p:spTree>
    <p:extLst>
      <p:ext uri="{BB962C8B-B14F-4D97-AF65-F5344CB8AC3E}">
        <p14:creationId xmlns:p14="http://schemas.microsoft.com/office/powerpoint/2010/main" val="262320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27A613-4865-4C60-94D6-A2933ED404FD}"/>
              </a:ext>
            </a:extLst>
          </p:cNvPr>
          <p:cNvPicPr>
            <a:picLocks noChangeAspect="1"/>
          </p:cNvPicPr>
          <p:nvPr/>
        </p:nvPicPr>
        <p:blipFill>
          <a:blip r:embed="rId2"/>
          <a:stretch>
            <a:fillRect/>
          </a:stretch>
        </p:blipFill>
        <p:spPr>
          <a:xfrm>
            <a:off x="1889493" y="349507"/>
            <a:ext cx="7847230" cy="4281732"/>
          </a:xfrm>
          <a:prstGeom prst="rect">
            <a:avLst/>
          </a:prstGeom>
        </p:spPr>
      </p:pic>
      <p:pic>
        <p:nvPicPr>
          <p:cNvPr id="3" name="Picture 2">
            <a:extLst>
              <a:ext uri="{FF2B5EF4-FFF2-40B4-BE49-F238E27FC236}">
                <a16:creationId xmlns:a16="http://schemas.microsoft.com/office/drawing/2014/main" id="{785FECCE-9B6E-403C-BEDB-53277BC8D9C1}"/>
              </a:ext>
            </a:extLst>
          </p:cNvPr>
          <p:cNvPicPr>
            <a:picLocks noChangeAspect="1"/>
          </p:cNvPicPr>
          <p:nvPr/>
        </p:nvPicPr>
        <p:blipFill>
          <a:blip r:embed="rId3"/>
          <a:stretch>
            <a:fillRect/>
          </a:stretch>
        </p:blipFill>
        <p:spPr>
          <a:xfrm>
            <a:off x="2064867" y="4896686"/>
            <a:ext cx="8062266" cy="1387905"/>
          </a:xfrm>
          <a:prstGeom prst="rect">
            <a:avLst/>
          </a:prstGeom>
        </p:spPr>
      </p:pic>
      <p:sp>
        <p:nvSpPr>
          <p:cNvPr id="4" name="TextBox 3">
            <a:extLst>
              <a:ext uri="{FF2B5EF4-FFF2-40B4-BE49-F238E27FC236}">
                <a16:creationId xmlns:a16="http://schemas.microsoft.com/office/drawing/2014/main" id="{8A6D5FCF-25F5-4F15-BE43-C529B7540017}"/>
              </a:ext>
            </a:extLst>
          </p:cNvPr>
          <p:cNvSpPr txBox="1"/>
          <p:nvPr/>
        </p:nvSpPr>
        <p:spPr>
          <a:xfrm>
            <a:off x="278296" y="3836504"/>
            <a:ext cx="1611197" cy="1200329"/>
          </a:xfrm>
          <a:prstGeom prst="rect">
            <a:avLst/>
          </a:prstGeom>
          <a:noFill/>
        </p:spPr>
        <p:txBody>
          <a:bodyPr wrap="square" rtlCol="0">
            <a:spAutoFit/>
          </a:bodyPr>
          <a:lstStyle/>
          <a:p>
            <a:r>
              <a:rPr lang="en-US" dirty="0"/>
              <a:t>Inventory has the wrong sign to match theory.</a:t>
            </a:r>
          </a:p>
        </p:txBody>
      </p:sp>
    </p:spTree>
    <p:extLst>
      <p:ext uri="{BB962C8B-B14F-4D97-AF65-F5344CB8AC3E}">
        <p14:creationId xmlns:p14="http://schemas.microsoft.com/office/powerpoint/2010/main" val="22725113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09B6E5-EAB6-41CA-8D7F-DBF3FFBD1DBF}"/>
              </a:ext>
            </a:extLst>
          </p:cNvPr>
          <p:cNvPicPr>
            <a:picLocks noChangeAspect="1"/>
          </p:cNvPicPr>
          <p:nvPr/>
        </p:nvPicPr>
        <p:blipFill>
          <a:blip r:embed="rId2"/>
          <a:stretch>
            <a:fillRect/>
          </a:stretch>
        </p:blipFill>
        <p:spPr>
          <a:xfrm>
            <a:off x="1052512" y="42862"/>
            <a:ext cx="10086975" cy="6772275"/>
          </a:xfrm>
          <a:prstGeom prst="rect">
            <a:avLst/>
          </a:prstGeom>
        </p:spPr>
      </p:pic>
    </p:spTree>
    <p:extLst>
      <p:ext uri="{BB962C8B-B14F-4D97-AF65-F5344CB8AC3E}">
        <p14:creationId xmlns:p14="http://schemas.microsoft.com/office/powerpoint/2010/main" val="42324434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ABDFE8-6515-4F25-84E9-79CFB3C30471}"/>
              </a:ext>
            </a:extLst>
          </p:cNvPr>
          <p:cNvSpPr txBox="1"/>
          <p:nvPr/>
        </p:nvSpPr>
        <p:spPr>
          <a:xfrm>
            <a:off x="1702935" y="62637"/>
            <a:ext cx="9312051" cy="954107"/>
          </a:xfrm>
          <a:prstGeom prst="rect">
            <a:avLst/>
          </a:prstGeom>
          <a:noFill/>
        </p:spPr>
        <p:txBody>
          <a:bodyPr wrap="square" rtlCol="0">
            <a:spAutoFit/>
          </a:bodyPr>
          <a:lstStyle/>
          <a:p>
            <a:pPr algn="ctr"/>
            <a:r>
              <a:rPr lang="en-US" sz="3200" dirty="0"/>
              <a:t>Support Vector Machines—Maximum Margin Classifier </a:t>
            </a:r>
          </a:p>
          <a:p>
            <a:pPr algn="ctr"/>
            <a:r>
              <a:rPr lang="en-US" sz="2400" dirty="0"/>
              <a:t>Another Pattern Recognition Family of Algorithms </a:t>
            </a:r>
          </a:p>
        </p:txBody>
      </p:sp>
      <p:cxnSp>
        <p:nvCxnSpPr>
          <p:cNvPr id="4" name="Straight Arrow Connector 3">
            <a:extLst>
              <a:ext uri="{FF2B5EF4-FFF2-40B4-BE49-F238E27FC236}">
                <a16:creationId xmlns:a16="http://schemas.microsoft.com/office/drawing/2014/main" id="{A3EFF1A1-CF49-4635-92FE-8696D6B56FE2}"/>
              </a:ext>
            </a:extLst>
          </p:cNvPr>
          <p:cNvCxnSpPr>
            <a:cxnSpLocks/>
          </p:cNvCxnSpPr>
          <p:nvPr/>
        </p:nvCxnSpPr>
        <p:spPr>
          <a:xfrm flipV="1">
            <a:off x="1716258" y="1153550"/>
            <a:ext cx="0" cy="40514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3AC423F-6964-4885-BFCE-18BCC79C6437}"/>
              </a:ext>
            </a:extLst>
          </p:cNvPr>
          <p:cNvCxnSpPr>
            <a:cxnSpLocks/>
          </p:cNvCxnSpPr>
          <p:nvPr/>
        </p:nvCxnSpPr>
        <p:spPr>
          <a:xfrm>
            <a:off x="1716258" y="5205046"/>
            <a:ext cx="80467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CAB93ECA-D72F-43AE-A616-97ABFB3E4B2A}"/>
              </a:ext>
            </a:extLst>
          </p:cNvPr>
          <p:cNvGrpSpPr/>
          <p:nvPr/>
        </p:nvGrpSpPr>
        <p:grpSpPr>
          <a:xfrm>
            <a:off x="2179320" y="2715065"/>
            <a:ext cx="339969" cy="393895"/>
            <a:chOff x="2179320" y="2715065"/>
            <a:chExt cx="339969" cy="393895"/>
          </a:xfrm>
        </p:grpSpPr>
        <p:cxnSp>
          <p:nvCxnSpPr>
            <p:cNvPr id="10" name="Straight Connector 9">
              <a:extLst>
                <a:ext uri="{FF2B5EF4-FFF2-40B4-BE49-F238E27FC236}">
                  <a16:creationId xmlns:a16="http://schemas.microsoft.com/office/drawing/2014/main" id="{69E4235B-0443-40CA-AC9D-D665D9727548}"/>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1FFC87A-66D1-43C4-AED2-7F9996A678DC}"/>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DD113E5-2259-48CD-A1E8-707E7A6DB8EA}"/>
              </a:ext>
            </a:extLst>
          </p:cNvPr>
          <p:cNvGrpSpPr/>
          <p:nvPr/>
        </p:nvGrpSpPr>
        <p:grpSpPr>
          <a:xfrm>
            <a:off x="2866877" y="2936630"/>
            <a:ext cx="339969" cy="393895"/>
            <a:chOff x="2179320" y="2715065"/>
            <a:chExt cx="339969" cy="393895"/>
          </a:xfrm>
        </p:grpSpPr>
        <p:cxnSp>
          <p:nvCxnSpPr>
            <p:cNvPr id="15" name="Straight Connector 14">
              <a:extLst>
                <a:ext uri="{FF2B5EF4-FFF2-40B4-BE49-F238E27FC236}">
                  <a16:creationId xmlns:a16="http://schemas.microsoft.com/office/drawing/2014/main" id="{EC19289D-D487-4466-8946-498457FD8946}"/>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47276B5-387C-4B86-8BDC-8B0F606F80E5}"/>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ACC291C0-AB7C-4E37-8E24-7B8390F3E180}"/>
              </a:ext>
            </a:extLst>
          </p:cNvPr>
          <p:cNvGrpSpPr/>
          <p:nvPr/>
        </p:nvGrpSpPr>
        <p:grpSpPr>
          <a:xfrm>
            <a:off x="3162885" y="3718494"/>
            <a:ext cx="339969" cy="393895"/>
            <a:chOff x="2179320" y="2715065"/>
            <a:chExt cx="339969" cy="393895"/>
          </a:xfrm>
        </p:grpSpPr>
        <p:cxnSp>
          <p:nvCxnSpPr>
            <p:cNvPr id="18" name="Straight Connector 17">
              <a:extLst>
                <a:ext uri="{FF2B5EF4-FFF2-40B4-BE49-F238E27FC236}">
                  <a16:creationId xmlns:a16="http://schemas.microsoft.com/office/drawing/2014/main" id="{751B70A4-C7B5-4F7B-875E-F588961EDF4D}"/>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80DE04E-8A39-4158-B81D-F015D5B8F953}"/>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72D5145-1B17-49DB-8367-0F2CF1BD0899}"/>
              </a:ext>
            </a:extLst>
          </p:cNvPr>
          <p:cNvGrpSpPr/>
          <p:nvPr/>
        </p:nvGrpSpPr>
        <p:grpSpPr>
          <a:xfrm>
            <a:off x="2822916" y="2219697"/>
            <a:ext cx="339969" cy="393895"/>
            <a:chOff x="2179320" y="2715065"/>
            <a:chExt cx="339969" cy="393895"/>
          </a:xfrm>
        </p:grpSpPr>
        <p:cxnSp>
          <p:nvCxnSpPr>
            <p:cNvPr id="21" name="Straight Connector 20">
              <a:extLst>
                <a:ext uri="{FF2B5EF4-FFF2-40B4-BE49-F238E27FC236}">
                  <a16:creationId xmlns:a16="http://schemas.microsoft.com/office/drawing/2014/main" id="{5F59524C-D5A7-44BD-A462-433DF6688577}"/>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3537079-7B45-4B0B-BC19-7BE49DA35BD1}"/>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14BF2A9-FF7D-46BF-A519-40CCB029507C}"/>
              </a:ext>
            </a:extLst>
          </p:cNvPr>
          <p:cNvGrpSpPr/>
          <p:nvPr/>
        </p:nvGrpSpPr>
        <p:grpSpPr>
          <a:xfrm>
            <a:off x="4195099" y="3084475"/>
            <a:ext cx="339969" cy="393895"/>
            <a:chOff x="2179320" y="2715065"/>
            <a:chExt cx="339969" cy="393895"/>
          </a:xfrm>
        </p:grpSpPr>
        <p:cxnSp>
          <p:nvCxnSpPr>
            <p:cNvPr id="24" name="Straight Connector 23">
              <a:extLst>
                <a:ext uri="{FF2B5EF4-FFF2-40B4-BE49-F238E27FC236}">
                  <a16:creationId xmlns:a16="http://schemas.microsoft.com/office/drawing/2014/main" id="{A699B5F3-2D31-4458-8498-F82309079E2A}"/>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9FD6EF-0129-4D50-88DB-B3F75B97F1F2}"/>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125CFCF-4400-43BB-B63F-9E8F0C3D1825}"/>
              </a:ext>
            </a:extLst>
          </p:cNvPr>
          <p:cNvGrpSpPr/>
          <p:nvPr/>
        </p:nvGrpSpPr>
        <p:grpSpPr>
          <a:xfrm>
            <a:off x="2992901" y="1456005"/>
            <a:ext cx="339969" cy="393895"/>
            <a:chOff x="2179320" y="2715065"/>
            <a:chExt cx="339969" cy="393895"/>
          </a:xfrm>
        </p:grpSpPr>
        <p:cxnSp>
          <p:nvCxnSpPr>
            <p:cNvPr id="27" name="Straight Connector 26">
              <a:extLst>
                <a:ext uri="{FF2B5EF4-FFF2-40B4-BE49-F238E27FC236}">
                  <a16:creationId xmlns:a16="http://schemas.microsoft.com/office/drawing/2014/main" id="{F7D97B43-B44B-48B3-816E-09436B2AFA69}"/>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1AA30B-9D4B-48BA-A4E5-685CF3549F03}"/>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173A173-19E7-4465-AC8F-69FEF6A20FAA}"/>
              </a:ext>
            </a:extLst>
          </p:cNvPr>
          <p:cNvGrpSpPr/>
          <p:nvPr/>
        </p:nvGrpSpPr>
        <p:grpSpPr>
          <a:xfrm>
            <a:off x="5062025" y="2518117"/>
            <a:ext cx="339969" cy="393895"/>
            <a:chOff x="2179320" y="2715065"/>
            <a:chExt cx="339969" cy="393895"/>
          </a:xfrm>
        </p:grpSpPr>
        <p:cxnSp>
          <p:nvCxnSpPr>
            <p:cNvPr id="30" name="Straight Connector 29">
              <a:extLst>
                <a:ext uri="{FF2B5EF4-FFF2-40B4-BE49-F238E27FC236}">
                  <a16:creationId xmlns:a16="http://schemas.microsoft.com/office/drawing/2014/main" id="{47297351-30ED-4D75-9EC9-F619757D5F33}"/>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AAA10A2-7F20-49E9-85C7-91DD96764B8E}"/>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1677C2D2-8C99-4682-BBB5-58688D05BA54}"/>
              </a:ext>
            </a:extLst>
          </p:cNvPr>
          <p:cNvGrpSpPr/>
          <p:nvPr/>
        </p:nvGrpSpPr>
        <p:grpSpPr>
          <a:xfrm>
            <a:off x="4309404" y="2124222"/>
            <a:ext cx="339969" cy="393895"/>
            <a:chOff x="2179320" y="2715065"/>
            <a:chExt cx="339969" cy="393895"/>
          </a:xfrm>
        </p:grpSpPr>
        <p:cxnSp>
          <p:nvCxnSpPr>
            <p:cNvPr id="33" name="Straight Connector 32">
              <a:extLst>
                <a:ext uri="{FF2B5EF4-FFF2-40B4-BE49-F238E27FC236}">
                  <a16:creationId xmlns:a16="http://schemas.microsoft.com/office/drawing/2014/main" id="{C9A76B1A-605F-4509-9C2C-28C5785B3D46}"/>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6778A3-5C6A-4977-BB48-8F75B37A7F07}"/>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B59A5452-6324-42B0-92CF-83FA63018F5E}"/>
              </a:ext>
            </a:extLst>
          </p:cNvPr>
          <p:cNvGrpSpPr/>
          <p:nvPr/>
        </p:nvGrpSpPr>
        <p:grpSpPr>
          <a:xfrm>
            <a:off x="5756031" y="1965307"/>
            <a:ext cx="339969" cy="393895"/>
            <a:chOff x="2179320" y="2715065"/>
            <a:chExt cx="339969" cy="393895"/>
          </a:xfrm>
        </p:grpSpPr>
        <p:cxnSp>
          <p:nvCxnSpPr>
            <p:cNvPr id="36" name="Straight Connector 35">
              <a:extLst>
                <a:ext uri="{FF2B5EF4-FFF2-40B4-BE49-F238E27FC236}">
                  <a16:creationId xmlns:a16="http://schemas.microsoft.com/office/drawing/2014/main" id="{42BD4784-0AA4-4FCE-AA08-EB76256CF923}"/>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CCBD9BB-3B9A-4541-85BF-76E06E992C6C}"/>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FFDAB66A-4E7E-465C-86A8-454017DDB9C7}"/>
              </a:ext>
            </a:extLst>
          </p:cNvPr>
          <p:cNvCxnSpPr>
            <a:cxnSpLocks/>
          </p:cNvCxnSpPr>
          <p:nvPr/>
        </p:nvCxnSpPr>
        <p:spPr>
          <a:xfrm flipH="1">
            <a:off x="6759526" y="2912012"/>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0284CFB-DFF6-4FFE-A81B-5AD7DD636424}"/>
              </a:ext>
            </a:extLst>
          </p:cNvPr>
          <p:cNvCxnSpPr>
            <a:cxnSpLocks/>
          </p:cNvCxnSpPr>
          <p:nvPr/>
        </p:nvCxnSpPr>
        <p:spPr>
          <a:xfrm flipH="1">
            <a:off x="7798191" y="4775327"/>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203906C-0E3B-4D76-BC82-7B751CC361F8}"/>
              </a:ext>
            </a:extLst>
          </p:cNvPr>
          <p:cNvCxnSpPr>
            <a:cxnSpLocks/>
          </p:cNvCxnSpPr>
          <p:nvPr/>
        </p:nvCxnSpPr>
        <p:spPr>
          <a:xfrm flipH="1">
            <a:off x="7738403" y="2698652"/>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29F1AF2-412C-4D7C-BFE8-5769A9729F96}"/>
              </a:ext>
            </a:extLst>
          </p:cNvPr>
          <p:cNvCxnSpPr>
            <a:cxnSpLocks/>
          </p:cNvCxnSpPr>
          <p:nvPr/>
        </p:nvCxnSpPr>
        <p:spPr>
          <a:xfrm flipH="1">
            <a:off x="6096000" y="3557817"/>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F0997C2-B040-4ACF-A5EE-0734EB8ED32E}"/>
              </a:ext>
            </a:extLst>
          </p:cNvPr>
          <p:cNvCxnSpPr>
            <a:cxnSpLocks/>
          </p:cNvCxnSpPr>
          <p:nvPr/>
        </p:nvCxnSpPr>
        <p:spPr>
          <a:xfrm flipH="1">
            <a:off x="8260081" y="3108305"/>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5747E34-CA9B-4D52-918B-83B95A2E306E}"/>
              </a:ext>
            </a:extLst>
          </p:cNvPr>
          <p:cNvCxnSpPr>
            <a:cxnSpLocks/>
          </p:cNvCxnSpPr>
          <p:nvPr/>
        </p:nvCxnSpPr>
        <p:spPr>
          <a:xfrm flipH="1">
            <a:off x="7254240" y="3556127"/>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AE2F9CF-BF16-428A-83FA-5486F5345A88}"/>
              </a:ext>
            </a:extLst>
          </p:cNvPr>
          <p:cNvCxnSpPr>
            <a:cxnSpLocks/>
          </p:cNvCxnSpPr>
          <p:nvPr/>
        </p:nvCxnSpPr>
        <p:spPr>
          <a:xfrm flipH="1">
            <a:off x="5062025" y="4665131"/>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386AC27-76D6-4E19-A6FE-C012C859D56B}"/>
              </a:ext>
            </a:extLst>
          </p:cNvPr>
          <p:cNvCxnSpPr>
            <a:cxnSpLocks/>
          </p:cNvCxnSpPr>
          <p:nvPr/>
        </p:nvCxnSpPr>
        <p:spPr>
          <a:xfrm flipH="1">
            <a:off x="8459373" y="2325204"/>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7FD8F9F-D0D8-4A17-A03E-38D52A4A068E}"/>
              </a:ext>
            </a:extLst>
          </p:cNvPr>
          <p:cNvCxnSpPr>
            <a:cxnSpLocks/>
          </p:cNvCxnSpPr>
          <p:nvPr/>
        </p:nvCxnSpPr>
        <p:spPr>
          <a:xfrm flipH="1">
            <a:off x="6152271" y="4294681"/>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B4A7AEF-8ADC-48A6-8AC6-A5C84D1FF0C5}"/>
              </a:ext>
            </a:extLst>
          </p:cNvPr>
          <p:cNvSpPr txBox="1"/>
          <p:nvPr/>
        </p:nvSpPr>
        <p:spPr>
          <a:xfrm>
            <a:off x="9636369" y="5273507"/>
            <a:ext cx="1378634" cy="369332"/>
          </a:xfrm>
          <a:prstGeom prst="rect">
            <a:avLst/>
          </a:prstGeom>
          <a:noFill/>
        </p:spPr>
        <p:txBody>
          <a:bodyPr wrap="square" rtlCol="0">
            <a:spAutoFit/>
          </a:bodyPr>
          <a:lstStyle/>
          <a:p>
            <a:r>
              <a:rPr lang="en-US" dirty="0"/>
              <a:t>X1</a:t>
            </a:r>
          </a:p>
        </p:txBody>
      </p:sp>
      <p:sp>
        <p:nvSpPr>
          <p:cNvPr id="50" name="TextBox 49">
            <a:extLst>
              <a:ext uri="{FF2B5EF4-FFF2-40B4-BE49-F238E27FC236}">
                <a16:creationId xmlns:a16="http://schemas.microsoft.com/office/drawing/2014/main" id="{DB642710-21AB-4BB7-84B6-4F3EB0E356D5}"/>
              </a:ext>
            </a:extLst>
          </p:cNvPr>
          <p:cNvSpPr txBox="1"/>
          <p:nvPr/>
        </p:nvSpPr>
        <p:spPr>
          <a:xfrm>
            <a:off x="1249679" y="826328"/>
            <a:ext cx="1378634" cy="369332"/>
          </a:xfrm>
          <a:prstGeom prst="rect">
            <a:avLst/>
          </a:prstGeom>
          <a:noFill/>
        </p:spPr>
        <p:txBody>
          <a:bodyPr wrap="square" rtlCol="0">
            <a:spAutoFit/>
          </a:bodyPr>
          <a:lstStyle/>
          <a:p>
            <a:r>
              <a:rPr lang="en-US" dirty="0"/>
              <a:t>X2</a:t>
            </a:r>
          </a:p>
        </p:txBody>
      </p:sp>
      <p:grpSp>
        <p:nvGrpSpPr>
          <p:cNvPr id="51" name="Group 50">
            <a:extLst>
              <a:ext uri="{FF2B5EF4-FFF2-40B4-BE49-F238E27FC236}">
                <a16:creationId xmlns:a16="http://schemas.microsoft.com/office/drawing/2014/main" id="{4BCE926A-0396-4288-9508-364FCFCDC1B0}"/>
              </a:ext>
            </a:extLst>
          </p:cNvPr>
          <p:cNvGrpSpPr/>
          <p:nvPr/>
        </p:nvGrpSpPr>
        <p:grpSpPr>
          <a:xfrm>
            <a:off x="225083" y="5562860"/>
            <a:ext cx="339969" cy="393895"/>
            <a:chOff x="2179320" y="2715065"/>
            <a:chExt cx="339969" cy="393895"/>
          </a:xfrm>
        </p:grpSpPr>
        <p:cxnSp>
          <p:nvCxnSpPr>
            <p:cNvPr id="52" name="Straight Connector 51">
              <a:extLst>
                <a:ext uri="{FF2B5EF4-FFF2-40B4-BE49-F238E27FC236}">
                  <a16:creationId xmlns:a16="http://schemas.microsoft.com/office/drawing/2014/main" id="{387D4B6F-E593-45CE-A80E-FDD1D16C4390}"/>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B40A8C8-CB8B-4DA2-9F11-0F4CA527B957}"/>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7AE0565B-E3A0-4663-8E00-EBA200309539}"/>
              </a:ext>
            </a:extLst>
          </p:cNvPr>
          <p:cNvSpPr txBox="1"/>
          <p:nvPr/>
        </p:nvSpPr>
        <p:spPr>
          <a:xfrm>
            <a:off x="716282" y="5436643"/>
            <a:ext cx="1617783" cy="646331"/>
          </a:xfrm>
          <a:prstGeom prst="rect">
            <a:avLst/>
          </a:prstGeom>
          <a:noFill/>
        </p:spPr>
        <p:txBody>
          <a:bodyPr wrap="square" rtlCol="0">
            <a:spAutoFit/>
          </a:bodyPr>
          <a:lstStyle/>
          <a:p>
            <a:r>
              <a:rPr lang="en-US" dirty="0"/>
              <a:t>Positive Outcome</a:t>
            </a:r>
          </a:p>
        </p:txBody>
      </p:sp>
      <p:cxnSp>
        <p:nvCxnSpPr>
          <p:cNvPr id="55" name="Straight Connector 54">
            <a:extLst>
              <a:ext uri="{FF2B5EF4-FFF2-40B4-BE49-F238E27FC236}">
                <a16:creationId xmlns:a16="http://schemas.microsoft.com/office/drawing/2014/main" id="{EFAAB593-AF08-48AD-87F1-6EAA66D24DDE}"/>
              </a:ext>
            </a:extLst>
          </p:cNvPr>
          <p:cNvCxnSpPr>
            <a:cxnSpLocks/>
          </p:cNvCxnSpPr>
          <p:nvPr/>
        </p:nvCxnSpPr>
        <p:spPr>
          <a:xfrm flipH="1">
            <a:off x="225082" y="6447037"/>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B6F7094-7265-4049-8BFF-BC66D136F2B5}"/>
              </a:ext>
            </a:extLst>
          </p:cNvPr>
          <p:cNvSpPr txBox="1"/>
          <p:nvPr/>
        </p:nvSpPr>
        <p:spPr>
          <a:xfrm>
            <a:off x="731521" y="6123871"/>
            <a:ext cx="1617783" cy="646331"/>
          </a:xfrm>
          <a:prstGeom prst="rect">
            <a:avLst/>
          </a:prstGeom>
          <a:noFill/>
        </p:spPr>
        <p:txBody>
          <a:bodyPr wrap="square" rtlCol="0">
            <a:spAutoFit/>
          </a:bodyPr>
          <a:lstStyle/>
          <a:p>
            <a:r>
              <a:rPr lang="en-US" dirty="0"/>
              <a:t>Negative Outcome</a:t>
            </a:r>
          </a:p>
        </p:txBody>
      </p:sp>
      <p:cxnSp>
        <p:nvCxnSpPr>
          <p:cNvPr id="58" name="Straight Connector 57">
            <a:extLst>
              <a:ext uri="{FF2B5EF4-FFF2-40B4-BE49-F238E27FC236}">
                <a16:creationId xmlns:a16="http://schemas.microsoft.com/office/drawing/2014/main" id="{1C0092FA-A38C-4669-8A5B-982D6557ACA7}"/>
              </a:ext>
            </a:extLst>
          </p:cNvPr>
          <p:cNvCxnSpPr>
            <a:cxnSpLocks/>
          </p:cNvCxnSpPr>
          <p:nvPr/>
        </p:nvCxnSpPr>
        <p:spPr>
          <a:xfrm flipV="1">
            <a:off x="2036298" y="890301"/>
            <a:ext cx="6365632" cy="425170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7442375-22F4-4879-A4EC-38CCD4DE3E53}"/>
              </a:ext>
            </a:extLst>
          </p:cNvPr>
          <p:cNvCxnSpPr>
            <a:cxnSpLocks/>
          </p:cNvCxnSpPr>
          <p:nvPr/>
        </p:nvCxnSpPr>
        <p:spPr>
          <a:xfrm flipV="1">
            <a:off x="2519289" y="1356458"/>
            <a:ext cx="6337496" cy="4206402"/>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C68661C-8D8B-4ABF-AF7F-3A0C03362D9B}"/>
              </a:ext>
            </a:extLst>
          </p:cNvPr>
          <p:cNvSpPr txBox="1"/>
          <p:nvPr/>
        </p:nvSpPr>
        <p:spPr>
          <a:xfrm>
            <a:off x="9199099" y="1456005"/>
            <a:ext cx="2885049" cy="646331"/>
          </a:xfrm>
          <a:prstGeom prst="rect">
            <a:avLst/>
          </a:prstGeom>
          <a:noFill/>
        </p:spPr>
        <p:txBody>
          <a:bodyPr wrap="square" rtlCol="0">
            <a:spAutoFit/>
          </a:bodyPr>
          <a:lstStyle/>
          <a:p>
            <a:r>
              <a:rPr lang="en-US" dirty="0"/>
              <a:t>Many Boundaries Are Possible, Which is the Best?</a:t>
            </a:r>
          </a:p>
        </p:txBody>
      </p:sp>
      <p:sp>
        <p:nvSpPr>
          <p:cNvPr id="3" name="TextBox 2">
            <a:extLst>
              <a:ext uri="{FF2B5EF4-FFF2-40B4-BE49-F238E27FC236}">
                <a16:creationId xmlns:a16="http://schemas.microsoft.com/office/drawing/2014/main" id="{402E8AD1-B67B-4931-B4A1-AB243E7FADB7}"/>
              </a:ext>
            </a:extLst>
          </p:cNvPr>
          <p:cNvSpPr txBox="1"/>
          <p:nvPr/>
        </p:nvSpPr>
        <p:spPr>
          <a:xfrm>
            <a:off x="8799342" y="3478370"/>
            <a:ext cx="2565344" cy="2308324"/>
          </a:xfrm>
          <a:prstGeom prst="rect">
            <a:avLst/>
          </a:prstGeom>
          <a:noFill/>
        </p:spPr>
        <p:txBody>
          <a:bodyPr wrap="square" rtlCol="0">
            <a:spAutoFit/>
          </a:bodyPr>
          <a:lstStyle/>
          <a:p>
            <a:r>
              <a:rPr lang="en-US" i="1"/>
              <a:t>B</a:t>
            </a:r>
            <a:r>
              <a:rPr lang="en-US" i="1" baseline="-25000"/>
              <a:t>0</a:t>
            </a:r>
            <a:r>
              <a:rPr lang="en-US" i="1"/>
              <a:t>+B</a:t>
            </a:r>
            <a:r>
              <a:rPr lang="en-US" i="1" baseline="-25000"/>
              <a:t>1</a:t>
            </a:r>
            <a:r>
              <a:rPr lang="en-US" i="1"/>
              <a:t> X</a:t>
            </a:r>
            <a:r>
              <a:rPr lang="en-US" i="1" baseline="-25000"/>
              <a:t>1 </a:t>
            </a:r>
            <a:r>
              <a:rPr lang="en-US" i="1"/>
              <a:t>+B</a:t>
            </a:r>
            <a:r>
              <a:rPr lang="en-US" i="1" baseline="-25000"/>
              <a:t>2</a:t>
            </a:r>
            <a:r>
              <a:rPr lang="en-US" i="1"/>
              <a:t> </a:t>
            </a:r>
            <a:r>
              <a:rPr lang="en-US" i="1" dirty="0"/>
              <a:t>X</a:t>
            </a:r>
            <a:r>
              <a:rPr lang="en-US" i="1" baseline="-25000" dirty="0"/>
              <a:t>2</a:t>
            </a:r>
            <a:r>
              <a:rPr lang="en-US" i="1" dirty="0"/>
              <a:t>=0</a:t>
            </a:r>
          </a:p>
          <a:p>
            <a:endParaRPr lang="en-US" i="1" dirty="0"/>
          </a:p>
          <a:p>
            <a:r>
              <a:rPr lang="en-US" i="1"/>
              <a:t>B</a:t>
            </a:r>
            <a:r>
              <a:rPr lang="en-US" i="1" baseline="-25000"/>
              <a:t>0</a:t>
            </a:r>
            <a:r>
              <a:rPr lang="en-US" i="1"/>
              <a:t>+B</a:t>
            </a:r>
            <a:r>
              <a:rPr lang="en-US" i="1" baseline="-25000"/>
              <a:t>1</a:t>
            </a:r>
            <a:r>
              <a:rPr lang="en-US" i="1"/>
              <a:t> X</a:t>
            </a:r>
            <a:r>
              <a:rPr lang="en-US" i="1" baseline="-25000"/>
              <a:t>1 </a:t>
            </a:r>
            <a:r>
              <a:rPr lang="en-US" i="1"/>
              <a:t>+B</a:t>
            </a:r>
            <a:r>
              <a:rPr lang="en-US" i="1" baseline="-25000"/>
              <a:t>2</a:t>
            </a:r>
            <a:r>
              <a:rPr lang="en-US" i="1"/>
              <a:t> </a:t>
            </a:r>
            <a:r>
              <a:rPr lang="en-US" i="1" dirty="0"/>
              <a:t>X</a:t>
            </a:r>
            <a:r>
              <a:rPr lang="en-US" i="1" baseline="-25000" dirty="0"/>
              <a:t>2</a:t>
            </a:r>
            <a:r>
              <a:rPr lang="en-US" i="1" dirty="0"/>
              <a:t>&lt;0</a:t>
            </a:r>
          </a:p>
          <a:p>
            <a:endParaRPr lang="en-US" i="1" baseline="-25000" dirty="0"/>
          </a:p>
          <a:p>
            <a:r>
              <a:rPr lang="en-US" i="1"/>
              <a:t>B</a:t>
            </a:r>
            <a:r>
              <a:rPr lang="en-US" i="1" baseline="-25000"/>
              <a:t>0</a:t>
            </a:r>
            <a:r>
              <a:rPr lang="en-US" i="1"/>
              <a:t>+B</a:t>
            </a:r>
            <a:r>
              <a:rPr lang="en-US" i="1" baseline="-25000"/>
              <a:t>1</a:t>
            </a:r>
            <a:r>
              <a:rPr lang="en-US" i="1"/>
              <a:t> X</a:t>
            </a:r>
            <a:r>
              <a:rPr lang="en-US" i="1" baseline="-25000"/>
              <a:t>1 </a:t>
            </a:r>
            <a:r>
              <a:rPr lang="en-US" i="1"/>
              <a:t>+B</a:t>
            </a:r>
            <a:r>
              <a:rPr lang="en-US" i="1" baseline="-25000"/>
              <a:t>2</a:t>
            </a:r>
            <a:r>
              <a:rPr lang="en-US" i="1"/>
              <a:t> </a:t>
            </a:r>
            <a:r>
              <a:rPr lang="en-US" i="1" dirty="0"/>
              <a:t>X</a:t>
            </a:r>
            <a:r>
              <a:rPr lang="en-US" i="1" baseline="-25000" dirty="0"/>
              <a:t>2</a:t>
            </a:r>
            <a:r>
              <a:rPr lang="en-US" i="1" dirty="0"/>
              <a:t>&gt;0</a:t>
            </a:r>
            <a:endParaRPr lang="en-US" i="1" baseline="-25000" dirty="0"/>
          </a:p>
          <a:p>
            <a:endParaRPr lang="en-US" baseline="-25000" dirty="0"/>
          </a:p>
          <a:p>
            <a:endParaRPr lang="en-US" baseline="-25000" dirty="0"/>
          </a:p>
          <a:p>
            <a:endParaRPr lang="en-US" dirty="0"/>
          </a:p>
          <a:p>
            <a:endParaRPr lang="en-US" dirty="0"/>
          </a:p>
        </p:txBody>
      </p:sp>
      <p:cxnSp>
        <p:nvCxnSpPr>
          <p:cNvPr id="57" name="Straight Connector 56">
            <a:extLst>
              <a:ext uri="{FF2B5EF4-FFF2-40B4-BE49-F238E27FC236}">
                <a16:creationId xmlns:a16="http://schemas.microsoft.com/office/drawing/2014/main" id="{EDAAAEB4-2D83-45F3-8845-939B2A3D8254}"/>
              </a:ext>
            </a:extLst>
          </p:cNvPr>
          <p:cNvCxnSpPr>
            <a:cxnSpLocks/>
          </p:cNvCxnSpPr>
          <p:nvPr/>
        </p:nvCxnSpPr>
        <p:spPr>
          <a:xfrm flipV="1">
            <a:off x="2248234" y="1149842"/>
            <a:ext cx="6337496" cy="4206402"/>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00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A3EFF1A1-CF49-4635-92FE-8696D6B56FE2}"/>
              </a:ext>
            </a:extLst>
          </p:cNvPr>
          <p:cNvCxnSpPr>
            <a:cxnSpLocks/>
          </p:cNvCxnSpPr>
          <p:nvPr/>
        </p:nvCxnSpPr>
        <p:spPr>
          <a:xfrm flipV="1">
            <a:off x="1716258" y="1153550"/>
            <a:ext cx="0" cy="40514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3AC423F-6964-4885-BFCE-18BCC79C6437}"/>
              </a:ext>
            </a:extLst>
          </p:cNvPr>
          <p:cNvCxnSpPr>
            <a:cxnSpLocks/>
          </p:cNvCxnSpPr>
          <p:nvPr/>
        </p:nvCxnSpPr>
        <p:spPr>
          <a:xfrm>
            <a:off x="1716258" y="5205046"/>
            <a:ext cx="80467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CAB93ECA-D72F-43AE-A616-97ABFB3E4B2A}"/>
              </a:ext>
            </a:extLst>
          </p:cNvPr>
          <p:cNvGrpSpPr/>
          <p:nvPr/>
        </p:nvGrpSpPr>
        <p:grpSpPr>
          <a:xfrm>
            <a:off x="2179320" y="2715065"/>
            <a:ext cx="339969" cy="393895"/>
            <a:chOff x="2179320" y="2715065"/>
            <a:chExt cx="339969" cy="393895"/>
          </a:xfrm>
        </p:grpSpPr>
        <p:cxnSp>
          <p:nvCxnSpPr>
            <p:cNvPr id="10" name="Straight Connector 9">
              <a:extLst>
                <a:ext uri="{FF2B5EF4-FFF2-40B4-BE49-F238E27FC236}">
                  <a16:creationId xmlns:a16="http://schemas.microsoft.com/office/drawing/2014/main" id="{69E4235B-0443-40CA-AC9D-D665D9727548}"/>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1FFC87A-66D1-43C4-AED2-7F9996A678DC}"/>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DD113E5-2259-48CD-A1E8-707E7A6DB8EA}"/>
              </a:ext>
            </a:extLst>
          </p:cNvPr>
          <p:cNvGrpSpPr/>
          <p:nvPr/>
        </p:nvGrpSpPr>
        <p:grpSpPr>
          <a:xfrm>
            <a:off x="2866877" y="2936630"/>
            <a:ext cx="339969" cy="393895"/>
            <a:chOff x="2179320" y="2715065"/>
            <a:chExt cx="339969" cy="393895"/>
          </a:xfrm>
        </p:grpSpPr>
        <p:cxnSp>
          <p:nvCxnSpPr>
            <p:cNvPr id="15" name="Straight Connector 14">
              <a:extLst>
                <a:ext uri="{FF2B5EF4-FFF2-40B4-BE49-F238E27FC236}">
                  <a16:creationId xmlns:a16="http://schemas.microsoft.com/office/drawing/2014/main" id="{EC19289D-D487-4466-8946-498457FD8946}"/>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47276B5-387C-4B86-8BDC-8B0F606F80E5}"/>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ACC291C0-AB7C-4E37-8E24-7B8390F3E180}"/>
              </a:ext>
            </a:extLst>
          </p:cNvPr>
          <p:cNvGrpSpPr/>
          <p:nvPr/>
        </p:nvGrpSpPr>
        <p:grpSpPr>
          <a:xfrm>
            <a:off x="3162885" y="3718494"/>
            <a:ext cx="339969" cy="393895"/>
            <a:chOff x="2179320" y="2715065"/>
            <a:chExt cx="339969" cy="393895"/>
          </a:xfrm>
        </p:grpSpPr>
        <p:cxnSp>
          <p:nvCxnSpPr>
            <p:cNvPr id="18" name="Straight Connector 17">
              <a:extLst>
                <a:ext uri="{FF2B5EF4-FFF2-40B4-BE49-F238E27FC236}">
                  <a16:creationId xmlns:a16="http://schemas.microsoft.com/office/drawing/2014/main" id="{751B70A4-C7B5-4F7B-875E-F588961EDF4D}"/>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80DE04E-8A39-4158-B81D-F015D5B8F953}"/>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72D5145-1B17-49DB-8367-0F2CF1BD0899}"/>
              </a:ext>
            </a:extLst>
          </p:cNvPr>
          <p:cNvGrpSpPr/>
          <p:nvPr/>
        </p:nvGrpSpPr>
        <p:grpSpPr>
          <a:xfrm>
            <a:off x="2822916" y="2219697"/>
            <a:ext cx="339969" cy="393895"/>
            <a:chOff x="2179320" y="2715065"/>
            <a:chExt cx="339969" cy="393895"/>
          </a:xfrm>
        </p:grpSpPr>
        <p:cxnSp>
          <p:nvCxnSpPr>
            <p:cNvPr id="21" name="Straight Connector 20">
              <a:extLst>
                <a:ext uri="{FF2B5EF4-FFF2-40B4-BE49-F238E27FC236}">
                  <a16:creationId xmlns:a16="http://schemas.microsoft.com/office/drawing/2014/main" id="{5F59524C-D5A7-44BD-A462-433DF6688577}"/>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3537079-7B45-4B0B-BC19-7BE49DA35BD1}"/>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14BF2A9-FF7D-46BF-A519-40CCB029507C}"/>
              </a:ext>
            </a:extLst>
          </p:cNvPr>
          <p:cNvGrpSpPr/>
          <p:nvPr/>
        </p:nvGrpSpPr>
        <p:grpSpPr>
          <a:xfrm>
            <a:off x="4195099" y="3084475"/>
            <a:ext cx="339969" cy="393895"/>
            <a:chOff x="2179320" y="2715065"/>
            <a:chExt cx="339969" cy="393895"/>
          </a:xfrm>
        </p:grpSpPr>
        <p:cxnSp>
          <p:nvCxnSpPr>
            <p:cNvPr id="24" name="Straight Connector 23">
              <a:extLst>
                <a:ext uri="{FF2B5EF4-FFF2-40B4-BE49-F238E27FC236}">
                  <a16:creationId xmlns:a16="http://schemas.microsoft.com/office/drawing/2014/main" id="{A699B5F3-2D31-4458-8498-F82309079E2A}"/>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9FD6EF-0129-4D50-88DB-B3F75B97F1F2}"/>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125CFCF-4400-43BB-B63F-9E8F0C3D1825}"/>
              </a:ext>
            </a:extLst>
          </p:cNvPr>
          <p:cNvGrpSpPr/>
          <p:nvPr/>
        </p:nvGrpSpPr>
        <p:grpSpPr>
          <a:xfrm>
            <a:off x="2992901" y="1456005"/>
            <a:ext cx="339969" cy="393895"/>
            <a:chOff x="2179320" y="2715065"/>
            <a:chExt cx="339969" cy="393895"/>
          </a:xfrm>
        </p:grpSpPr>
        <p:cxnSp>
          <p:nvCxnSpPr>
            <p:cNvPr id="27" name="Straight Connector 26">
              <a:extLst>
                <a:ext uri="{FF2B5EF4-FFF2-40B4-BE49-F238E27FC236}">
                  <a16:creationId xmlns:a16="http://schemas.microsoft.com/office/drawing/2014/main" id="{F7D97B43-B44B-48B3-816E-09436B2AFA69}"/>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1AA30B-9D4B-48BA-A4E5-685CF3549F03}"/>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173A173-19E7-4465-AC8F-69FEF6A20FAA}"/>
              </a:ext>
            </a:extLst>
          </p:cNvPr>
          <p:cNvGrpSpPr/>
          <p:nvPr/>
        </p:nvGrpSpPr>
        <p:grpSpPr>
          <a:xfrm>
            <a:off x="5062025" y="2518117"/>
            <a:ext cx="339969" cy="393895"/>
            <a:chOff x="2179320" y="2715065"/>
            <a:chExt cx="339969" cy="393895"/>
          </a:xfrm>
        </p:grpSpPr>
        <p:cxnSp>
          <p:nvCxnSpPr>
            <p:cNvPr id="30" name="Straight Connector 29">
              <a:extLst>
                <a:ext uri="{FF2B5EF4-FFF2-40B4-BE49-F238E27FC236}">
                  <a16:creationId xmlns:a16="http://schemas.microsoft.com/office/drawing/2014/main" id="{47297351-30ED-4D75-9EC9-F619757D5F33}"/>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AAA10A2-7F20-49E9-85C7-91DD96764B8E}"/>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1677C2D2-8C99-4682-BBB5-58688D05BA54}"/>
              </a:ext>
            </a:extLst>
          </p:cNvPr>
          <p:cNvGrpSpPr/>
          <p:nvPr/>
        </p:nvGrpSpPr>
        <p:grpSpPr>
          <a:xfrm>
            <a:off x="4309404" y="2124222"/>
            <a:ext cx="339969" cy="393895"/>
            <a:chOff x="2179320" y="2715065"/>
            <a:chExt cx="339969" cy="393895"/>
          </a:xfrm>
        </p:grpSpPr>
        <p:cxnSp>
          <p:nvCxnSpPr>
            <p:cNvPr id="33" name="Straight Connector 32">
              <a:extLst>
                <a:ext uri="{FF2B5EF4-FFF2-40B4-BE49-F238E27FC236}">
                  <a16:creationId xmlns:a16="http://schemas.microsoft.com/office/drawing/2014/main" id="{C9A76B1A-605F-4509-9C2C-28C5785B3D46}"/>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6778A3-5C6A-4977-BB48-8F75B37A7F07}"/>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B59A5452-6324-42B0-92CF-83FA63018F5E}"/>
              </a:ext>
            </a:extLst>
          </p:cNvPr>
          <p:cNvGrpSpPr/>
          <p:nvPr/>
        </p:nvGrpSpPr>
        <p:grpSpPr>
          <a:xfrm>
            <a:off x="5756031" y="1965307"/>
            <a:ext cx="339969" cy="393895"/>
            <a:chOff x="2179320" y="2715065"/>
            <a:chExt cx="339969" cy="393895"/>
          </a:xfrm>
        </p:grpSpPr>
        <p:cxnSp>
          <p:nvCxnSpPr>
            <p:cNvPr id="36" name="Straight Connector 35">
              <a:extLst>
                <a:ext uri="{FF2B5EF4-FFF2-40B4-BE49-F238E27FC236}">
                  <a16:creationId xmlns:a16="http://schemas.microsoft.com/office/drawing/2014/main" id="{42BD4784-0AA4-4FCE-AA08-EB76256CF923}"/>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CCBD9BB-3B9A-4541-85BF-76E06E992C6C}"/>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FFDAB66A-4E7E-465C-86A8-454017DDB9C7}"/>
              </a:ext>
            </a:extLst>
          </p:cNvPr>
          <p:cNvCxnSpPr>
            <a:cxnSpLocks/>
          </p:cNvCxnSpPr>
          <p:nvPr/>
        </p:nvCxnSpPr>
        <p:spPr>
          <a:xfrm flipH="1">
            <a:off x="6759526" y="2912012"/>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0284CFB-DFF6-4FFE-A81B-5AD7DD636424}"/>
              </a:ext>
            </a:extLst>
          </p:cNvPr>
          <p:cNvCxnSpPr>
            <a:cxnSpLocks/>
          </p:cNvCxnSpPr>
          <p:nvPr/>
        </p:nvCxnSpPr>
        <p:spPr>
          <a:xfrm flipH="1">
            <a:off x="7798191" y="4775327"/>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203906C-0E3B-4D76-BC82-7B751CC361F8}"/>
              </a:ext>
            </a:extLst>
          </p:cNvPr>
          <p:cNvCxnSpPr>
            <a:cxnSpLocks/>
          </p:cNvCxnSpPr>
          <p:nvPr/>
        </p:nvCxnSpPr>
        <p:spPr>
          <a:xfrm flipH="1">
            <a:off x="7738403" y="2698652"/>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29F1AF2-412C-4D7C-BFE8-5769A9729F96}"/>
              </a:ext>
            </a:extLst>
          </p:cNvPr>
          <p:cNvCxnSpPr>
            <a:cxnSpLocks/>
          </p:cNvCxnSpPr>
          <p:nvPr/>
        </p:nvCxnSpPr>
        <p:spPr>
          <a:xfrm flipH="1">
            <a:off x="6096000" y="3557817"/>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F0997C2-B040-4ACF-A5EE-0734EB8ED32E}"/>
              </a:ext>
            </a:extLst>
          </p:cNvPr>
          <p:cNvCxnSpPr>
            <a:cxnSpLocks/>
          </p:cNvCxnSpPr>
          <p:nvPr/>
        </p:nvCxnSpPr>
        <p:spPr>
          <a:xfrm flipH="1">
            <a:off x="8260081" y="3108305"/>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5747E34-CA9B-4D52-918B-83B95A2E306E}"/>
              </a:ext>
            </a:extLst>
          </p:cNvPr>
          <p:cNvCxnSpPr>
            <a:cxnSpLocks/>
          </p:cNvCxnSpPr>
          <p:nvPr/>
        </p:nvCxnSpPr>
        <p:spPr>
          <a:xfrm flipH="1">
            <a:off x="7254240" y="3556127"/>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AE2F9CF-BF16-428A-83FA-5486F5345A88}"/>
              </a:ext>
            </a:extLst>
          </p:cNvPr>
          <p:cNvCxnSpPr>
            <a:cxnSpLocks/>
          </p:cNvCxnSpPr>
          <p:nvPr/>
        </p:nvCxnSpPr>
        <p:spPr>
          <a:xfrm flipH="1">
            <a:off x="5062025" y="4665131"/>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386AC27-76D6-4E19-A6FE-C012C859D56B}"/>
              </a:ext>
            </a:extLst>
          </p:cNvPr>
          <p:cNvCxnSpPr>
            <a:cxnSpLocks/>
          </p:cNvCxnSpPr>
          <p:nvPr/>
        </p:nvCxnSpPr>
        <p:spPr>
          <a:xfrm flipH="1">
            <a:off x="8459373" y="2325204"/>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7FD8F9F-D0D8-4A17-A03E-38D52A4A068E}"/>
              </a:ext>
            </a:extLst>
          </p:cNvPr>
          <p:cNvCxnSpPr>
            <a:cxnSpLocks/>
          </p:cNvCxnSpPr>
          <p:nvPr/>
        </p:nvCxnSpPr>
        <p:spPr>
          <a:xfrm flipH="1">
            <a:off x="6152271" y="4294681"/>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B4A7AEF-8ADC-48A6-8AC6-A5C84D1FF0C5}"/>
              </a:ext>
            </a:extLst>
          </p:cNvPr>
          <p:cNvSpPr txBox="1"/>
          <p:nvPr/>
        </p:nvSpPr>
        <p:spPr>
          <a:xfrm>
            <a:off x="9636369" y="5273507"/>
            <a:ext cx="1378634" cy="369332"/>
          </a:xfrm>
          <a:prstGeom prst="rect">
            <a:avLst/>
          </a:prstGeom>
          <a:noFill/>
        </p:spPr>
        <p:txBody>
          <a:bodyPr wrap="square" rtlCol="0">
            <a:spAutoFit/>
          </a:bodyPr>
          <a:lstStyle/>
          <a:p>
            <a:r>
              <a:rPr lang="en-US" dirty="0"/>
              <a:t>X1</a:t>
            </a:r>
          </a:p>
        </p:txBody>
      </p:sp>
      <p:sp>
        <p:nvSpPr>
          <p:cNvPr id="50" name="TextBox 49">
            <a:extLst>
              <a:ext uri="{FF2B5EF4-FFF2-40B4-BE49-F238E27FC236}">
                <a16:creationId xmlns:a16="http://schemas.microsoft.com/office/drawing/2014/main" id="{DB642710-21AB-4BB7-84B6-4F3EB0E356D5}"/>
              </a:ext>
            </a:extLst>
          </p:cNvPr>
          <p:cNvSpPr txBox="1"/>
          <p:nvPr/>
        </p:nvSpPr>
        <p:spPr>
          <a:xfrm>
            <a:off x="1249679" y="826328"/>
            <a:ext cx="1378634" cy="369332"/>
          </a:xfrm>
          <a:prstGeom prst="rect">
            <a:avLst/>
          </a:prstGeom>
          <a:noFill/>
        </p:spPr>
        <p:txBody>
          <a:bodyPr wrap="square" rtlCol="0">
            <a:spAutoFit/>
          </a:bodyPr>
          <a:lstStyle/>
          <a:p>
            <a:r>
              <a:rPr lang="en-US" dirty="0"/>
              <a:t>X2</a:t>
            </a:r>
          </a:p>
        </p:txBody>
      </p:sp>
      <p:grpSp>
        <p:nvGrpSpPr>
          <p:cNvPr id="51" name="Group 50">
            <a:extLst>
              <a:ext uri="{FF2B5EF4-FFF2-40B4-BE49-F238E27FC236}">
                <a16:creationId xmlns:a16="http://schemas.microsoft.com/office/drawing/2014/main" id="{4BCE926A-0396-4288-9508-364FCFCDC1B0}"/>
              </a:ext>
            </a:extLst>
          </p:cNvPr>
          <p:cNvGrpSpPr/>
          <p:nvPr/>
        </p:nvGrpSpPr>
        <p:grpSpPr>
          <a:xfrm>
            <a:off x="225083" y="5562860"/>
            <a:ext cx="339969" cy="393895"/>
            <a:chOff x="2179320" y="2715065"/>
            <a:chExt cx="339969" cy="393895"/>
          </a:xfrm>
        </p:grpSpPr>
        <p:cxnSp>
          <p:nvCxnSpPr>
            <p:cNvPr id="52" name="Straight Connector 51">
              <a:extLst>
                <a:ext uri="{FF2B5EF4-FFF2-40B4-BE49-F238E27FC236}">
                  <a16:creationId xmlns:a16="http://schemas.microsoft.com/office/drawing/2014/main" id="{387D4B6F-E593-45CE-A80E-FDD1D16C4390}"/>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B40A8C8-CB8B-4DA2-9F11-0F4CA527B957}"/>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7AE0565B-E3A0-4663-8E00-EBA200309539}"/>
              </a:ext>
            </a:extLst>
          </p:cNvPr>
          <p:cNvSpPr txBox="1"/>
          <p:nvPr/>
        </p:nvSpPr>
        <p:spPr>
          <a:xfrm>
            <a:off x="716282" y="5436643"/>
            <a:ext cx="1617783" cy="646331"/>
          </a:xfrm>
          <a:prstGeom prst="rect">
            <a:avLst/>
          </a:prstGeom>
          <a:noFill/>
        </p:spPr>
        <p:txBody>
          <a:bodyPr wrap="square" rtlCol="0">
            <a:spAutoFit/>
          </a:bodyPr>
          <a:lstStyle/>
          <a:p>
            <a:r>
              <a:rPr lang="en-US" dirty="0"/>
              <a:t>Positive Outcome</a:t>
            </a:r>
          </a:p>
        </p:txBody>
      </p:sp>
      <p:cxnSp>
        <p:nvCxnSpPr>
          <p:cNvPr id="55" name="Straight Connector 54">
            <a:extLst>
              <a:ext uri="{FF2B5EF4-FFF2-40B4-BE49-F238E27FC236}">
                <a16:creationId xmlns:a16="http://schemas.microsoft.com/office/drawing/2014/main" id="{EFAAB593-AF08-48AD-87F1-6EAA66D24DDE}"/>
              </a:ext>
            </a:extLst>
          </p:cNvPr>
          <p:cNvCxnSpPr>
            <a:cxnSpLocks/>
          </p:cNvCxnSpPr>
          <p:nvPr/>
        </p:nvCxnSpPr>
        <p:spPr>
          <a:xfrm flipH="1">
            <a:off x="225082" y="6447037"/>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B6F7094-7265-4049-8BFF-BC66D136F2B5}"/>
              </a:ext>
            </a:extLst>
          </p:cNvPr>
          <p:cNvSpPr txBox="1"/>
          <p:nvPr/>
        </p:nvSpPr>
        <p:spPr>
          <a:xfrm>
            <a:off x="731521" y="6123871"/>
            <a:ext cx="1617783" cy="646331"/>
          </a:xfrm>
          <a:prstGeom prst="rect">
            <a:avLst/>
          </a:prstGeom>
          <a:noFill/>
        </p:spPr>
        <p:txBody>
          <a:bodyPr wrap="square" rtlCol="0">
            <a:spAutoFit/>
          </a:bodyPr>
          <a:lstStyle/>
          <a:p>
            <a:r>
              <a:rPr lang="en-US" dirty="0"/>
              <a:t>Negative Outcome</a:t>
            </a:r>
          </a:p>
        </p:txBody>
      </p:sp>
      <p:sp>
        <p:nvSpPr>
          <p:cNvPr id="63" name="TextBox 62">
            <a:extLst>
              <a:ext uri="{FF2B5EF4-FFF2-40B4-BE49-F238E27FC236}">
                <a16:creationId xmlns:a16="http://schemas.microsoft.com/office/drawing/2014/main" id="{7C68661C-8D8B-4ABF-AF7F-3A0C03362D9B}"/>
              </a:ext>
            </a:extLst>
          </p:cNvPr>
          <p:cNvSpPr txBox="1"/>
          <p:nvPr/>
        </p:nvSpPr>
        <p:spPr>
          <a:xfrm>
            <a:off x="9199099" y="1456005"/>
            <a:ext cx="2885049" cy="2308324"/>
          </a:xfrm>
          <a:prstGeom prst="rect">
            <a:avLst/>
          </a:prstGeom>
          <a:noFill/>
        </p:spPr>
        <p:txBody>
          <a:bodyPr wrap="square" rtlCol="0">
            <a:spAutoFit/>
          </a:bodyPr>
          <a:lstStyle/>
          <a:p>
            <a:r>
              <a:rPr lang="en-US" dirty="0"/>
              <a:t>An interesting aspect of Kernel Methods is their ability to transform data that are inseparable in the R</a:t>
            </a:r>
            <a:r>
              <a:rPr lang="en-US" baseline="30000" dirty="0"/>
              <a:t>2</a:t>
            </a:r>
            <a:r>
              <a:rPr lang="en-US" dirty="0"/>
              <a:t> space into a higher dimension where it can become easily separable with simple methods.</a:t>
            </a:r>
            <a:endParaRPr lang="en-US" baseline="30000" dirty="0"/>
          </a:p>
        </p:txBody>
      </p:sp>
      <p:cxnSp>
        <p:nvCxnSpPr>
          <p:cNvPr id="57" name="Straight Connector 56">
            <a:extLst>
              <a:ext uri="{FF2B5EF4-FFF2-40B4-BE49-F238E27FC236}">
                <a16:creationId xmlns:a16="http://schemas.microsoft.com/office/drawing/2014/main" id="{9A9D02A4-8B9F-46AE-A6FF-6FC441EEE94C}"/>
              </a:ext>
            </a:extLst>
          </p:cNvPr>
          <p:cNvCxnSpPr>
            <a:cxnSpLocks/>
          </p:cNvCxnSpPr>
          <p:nvPr/>
        </p:nvCxnSpPr>
        <p:spPr>
          <a:xfrm flipV="1">
            <a:off x="2295818" y="1069143"/>
            <a:ext cx="6365632" cy="4251701"/>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B6088ED-3292-42B8-8EC1-6A2C46896E13}"/>
              </a:ext>
            </a:extLst>
          </p:cNvPr>
          <p:cNvSpPr txBox="1"/>
          <p:nvPr/>
        </p:nvSpPr>
        <p:spPr>
          <a:xfrm>
            <a:off x="1702935" y="62637"/>
            <a:ext cx="9312051" cy="1077218"/>
          </a:xfrm>
          <a:prstGeom prst="rect">
            <a:avLst/>
          </a:prstGeom>
          <a:noFill/>
        </p:spPr>
        <p:txBody>
          <a:bodyPr wrap="square" rtlCol="0">
            <a:spAutoFit/>
          </a:bodyPr>
          <a:lstStyle/>
          <a:p>
            <a:pPr algn="ctr"/>
            <a:r>
              <a:rPr lang="en-US" sz="3200" dirty="0"/>
              <a:t>Support Vector Machines—Outliers Require Soft (biased) Margin Classifier or SVM </a:t>
            </a:r>
          </a:p>
        </p:txBody>
      </p:sp>
      <p:cxnSp>
        <p:nvCxnSpPr>
          <p:cNvPr id="61" name="Straight Connector 60">
            <a:extLst>
              <a:ext uri="{FF2B5EF4-FFF2-40B4-BE49-F238E27FC236}">
                <a16:creationId xmlns:a16="http://schemas.microsoft.com/office/drawing/2014/main" id="{03257873-FE21-4AFE-A1A9-CD66947BCEFB}"/>
              </a:ext>
            </a:extLst>
          </p:cNvPr>
          <p:cNvCxnSpPr>
            <a:cxnSpLocks/>
          </p:cNvCxnSpPr>
          <p:nvPr/>
        </p:nvCxnSpPr>
        <p:spPr>
          <a:xfrm flipH="1">
            <a:off x="4881490" y="1636540"/>
            <a:ext cx="33996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DB97324-CA52-4C87-855E-8BD2E17B33AC}"/>
              </a:ext>
            </a:extLst>
          </p:cNvPr>
          <p:cNvCxnSpPr/>
          <p:nvPr/>
        </p:nvCxnSpPr>
        <p:spPr>
          <a:xfrm flipH="1" flipV="1">
            <a:off x="5493654" y="1569573"/>
            <a:ext cx="3738855" cy="2705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DCEE94-365F-41CB-9A14-B6D4E7043278}"/>
              </a:ext>
            </a:extLst>
          </p:cNvPr>
          <p:cNvSpPr txBox="1"/>
          <p:nvPr/>
        </p:nvSpPr>
        <p:spPr>
          <a:xfrm>
            <a:off x="3332870" y="5788857"/>
            <a:ext cx="5055350" cy="646331"/>
          </a:xfrm>
          <a:prstGeom prst="rect">
            <a:avLst/>
          </a:prstGeom>
          <a:noFill/>
        </p:spPr>
        <p:txBody>
          <a:bodyPr wrap="square" rtlCol="0">
            <a:spAutoFit/>
          </a:bodyPr>
          <a:lstStyle/>
          <a:p>
            <a:r>
              <a:rPr lang="en-US" dirty="0"/>
              <a:t>Cost C --</a:t>
            </a:r>
            <a:r>
              <a:rPr lang="en-US" dirty="0">
                <a:sym typeface="Wingdings" panose="05000000000000000000" pitchFamily="2" charset="2"/>
              </a:rPr>
              <a:t>tolerance for misclassifications (how much C=0 no tolerance</a:t>
            </a:r>
            <a:endParaRPr lang="en-US" dirty="0"/>
          </a:p>
        </p:txBody>
      </p:sp>
    </p:spTree>
    <p:extLst>
      <p:ext uri="{BB962C8B-B14F-4D97-AF65-F5344CB8AC3E}">
        <p14:creationId xmlns:p14="http://schemas.microsoft.com/office/powerpoint/2010/main" val="16176800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940CEBB-E51F-4013-84D4-7ED640D94BEB}"/>
              </a:ext>
            </a:extLst>
          </p:cNvPr>
          <p:cNvGrpSpPr/>
          <p:nvPr/>
        </p:nvGrpSpPr>
        <p:grpSpPr>
          <a:xfrm>
            <a:off x="2030377" y="1276163"/>
            <a:ext cx="8131245" cy="4305673"/>
            <a:chOff x="2030377" y="1276163"/>
            <a:chExt cx="8131245" cy="4305673"/>
          </a:xfrm>
        </p:grpSpPr>
        <p:pic>
          <p:nvPicPr>
            <p:cNvPr id="3" name="Picture 2">
              <a:extLst>
                <a:ext uri="{FF2B5EF4-FFF2-40B4-BE49-F238E27FC236}">
                  <a16:creationId xmlns:a16="http://schemas.microsoft.com/office/drawing/2014/main" id="{7BABC41C-F9AB-4907-98A3-927C51172DC9}"/>
                </a:ext>
              </a:extLst>
            </p:cNvPr>
            <p:cNvPicPr>
              <a:picLocks noChangeAspect="1"/>
            </p:cNvPicPr>
            <p:nvPr/>
          </p:nvPicPr>
          <p:blipFill>
            <a:blip r:embed="rId2"/>
            <a:stretch>
              <a:fillRect/>
            </a:stretch>
          </p:blipFill>
          <p:spPr>
            <a:xfrm>
              <a:off x="2030377" y="1276163"/>
              <a:ext cx="8131245" cy="4305673"/>
            </a:xfrm>
            <a:prstGeom prst="rect">
              <a:avLst/>
            </a:prstGeom>
          </p:spPr>
        </p:pic>
        <p:sp>
          <p:nvSpPr>
            <p:cNvPr id="4" name="Rectangle 3">
              <a:extLst>
                <a:ext uri="{FF2B5EF4-FFF2-40B4-BE49-F238E27FC236}">
                  <a16:creationId xmlns:a16="http://schemas.microsoft.com/office/drawing/2014/main" id="{05A4B56E-32A4-4027-BD02-51AD2EC1047D}"/>
                </a:ext>
              </a:extLst>
            </p:cNvPr>
            <p:cNvSpPr/>
            <p:nvPr/>
          </p:nvSpPr>
          <p:spPr>
            <a:xfrm>
              <a:off x="8597348" y="4889241"/>
              <a:ext cx="1564274" cy="69259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BDF0C23A-E8B9-4437-B896-86FF9756A58B}"/>
              </a:ext>
            </a:extLst>
          </p:cNvPr>
          <p:cNvSpPr txBox="1"/>
          <p:nvPr/>
        </p:nvSpPr>
        <p:spPr>
          <a:xfrm>
            <a:off x="587829" y="5870901"/>
            <a:ext cx="10515600" cy="646331"/>
          </a:xfrm>
          <a:prstGeom prst="rect">
            <a:avLst/>
          </a:prstGeom>
          <a:noFill/>
        </p:spPr>
        <p:txBody>
          <a:bodyPr wrap="square" rtlCol="0">
            <a:spAutoFit/>
          </a:bodyPr>
          <a:lstStyle/>
          <a:p>
            <a:pPr algn="ctr"/>
            <a:r>
              <a:rPr lang="en-US" dirty="0"/>
              <a:t>When Classes are Not Linearly Separable, We Use Non- Linear </a:t>
            </a:r>
            <a:r>
              <a:rPr lang="en-US" dirty="0" err="1"/>
              <a:t>Kernals</a:t>
            </a:r>
            <a:endParaRPr lang="en-US" dirty="0"/>
          </a:p>
          <a:p>
            <a:pPr algn="ctr"/>
            <a:r>
              <a:rPr lang="en-US" dirty="0"/>
              <a:t>We Transform Lower Dimensional to Higher Dimensional Space</a:t>
            </a:r>
          </a:p>
        </p:txBody>
      </p:sp>
    </p:spTree>
    <p:extLst>
      <p:ext uri="{BB962C8B-B14F-4D97-AF65-F5344CB8AC3E}">
        <p14:creationId xmlns:p14="http://schemas.microsoft.com/office/powerpoint/2010/main" val="747847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83AC423F-6964-4885-BFCE-18BCC79C6437}"/>
              </a:ext>
            </a:extLst>
          </p:cNvPr>
          <p:cNvCxnSpPr>
            <a:cxnSpLocks/>
          </p:cNvCxnSpPr>
          <p:nvPr/>
        </p:nvCxnSpPr>
        <p:spPr>
          <a:xfrm>
            <a:off x="1716258" y="5205046"/>
            <a:ext cx="80467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CAB93ECA-D72F-43AE-A616-97ABFB3E4B2A}"/>
              </a:ext>
            </a:extLst>
          </p:cNvPr>
          <p:cNvGrpSpPr/>
          <p:nvPr/>
        </p:nvGrpSpPr>
        <p:grpSpPr>
          <a:xfrm>
            <a:off x="2068729" y="4934843"/>
            <a:ext cx="339969" cy="393895"/>
            <a:chOff x="2179320" y="2715065"/>
            <a:chExt cx="339969" cy="393895"/>
          </a:xfrm>
        </p:grpSpPr>
        <p:cxnSp>
          <p:nvCxnSpPr>
            <p:cNvPr id="10" name="Straight Connector 9">
              <a:extLst>
                <a:ext uri="{FF2B5EF4-FFF2-40B4-BE49-F238E27FC236}">
                  <a16:creationId xmlns:a16="http://schemas.microsoft.com/office/drawing/2014/main" id="{69E4235B-0443-40CA-AC9D-D665D9727548}"/>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1FFC87A-66D1-43C4-AED2-7F9996A678DC}"/>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DD113E5-2259-48CD-A1E8-707E7A6DB8EA}"/>
              </a:ext>
            </a:extLst>
          </p:cNvPr>
          <p:cNvGrpSpPr/>
          <p:nvPr/>
        </p:nvGrpSpPr>
        <p:grpSpPr>
          <a:xfrm>
            <a:off x="2475686" y="4926949"/>
            <a:ext cx="339969" cy="393895"/>
            <a:chOff x="2179320" y="2715065"/>
            <a:chExt cx="339969" cy="393895"/>
          </a:xfrm>
        </p:grpSpPr>
        <p:cxnSp>
          <p:nvCxnSpPr>
            <p:cNvPr id="15" name="Straight Connector 14">
              <a:extLst>
                <a:ext uri="{FF2B5EF4-FFF2-40B4-BE49-F238E27FC236}">
                  <a16:creationId xmlns:a16="http://schemas.microsoft.com/office/drawing/2014/main" id="{EC19289D-D487-4466-8946-498457FD8946}"/>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47276B5-387C-4B86-8BDC-8B0F606F80E5}"/>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ACC291C0-AB7C-4E37-8E24-7B8390F3E180}"/>
              </a:ext>
            </a:extLst>
          </p:cNvPr>
          <p:cNvGrpSpPr/>
          <p:nvPr/>
        </p:nvGrpSpPr>
        <p:grpSpPr>
          <a:xfrm>
            <a:off x="2909004" y="4910536"/>
            <a:ext cx="339969" cy="393895"/>
            <a:chOff x="2179320" y="2715065"/>
            <a:chExt cx="339969" cy="393895"/>
          </a:xfrm>
        </p:grpSpPr>
        <p:cxnSp>
          <p:nvCxnSpPr>
            <p:cNvPr id="18" name="Straight Connector 17">
              <a:extLst>
                <a:ext uri="{FF2B5EF4-FFF2-40B4-BE49-F238E27FC236}">
                  <a16:creationId xmlns:a16="http://schemas.microsoft.com/office/drawing/2014/main" id="{751B70A4-C7B5-4F7B-875E-F588961EDF4D}"/>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80DE04E-8A39-4158-B81D-F015D5B8F953}"/>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72D5145-1B17-49DB-8367-0F2CF1BD0899}"/>
              </a:ext>
            </a:extLst>
          </p:cNvPr>
          <p:cNvGrpSpPr/>
          <p:nvPr/>
        </p:nvGrpSpPr>
        <p:grpSpPr>
          <a:xfrm>
            <a:off x="3275858" y="4910535"/>
            <a:ext cx="339969" cy="393895"/>
            <a:chOff x="2179320" y="2715065"/>
            <a:chExt cx="339969" cy="393895"/>
          </a:xfrm>
        </p:grpSpPr>
        <p:cxnSp>
          <p:nvCxnSpPr>
            <p:cNvPr id="21" name="Straight Connector 20">
              <a:extLst>
                <a:ext uri="{FF2B5EF4-FFF2-40B4-BE49-F238E27FC236}">
                  <a16:creationId xmlns:a16="http://schemas.microsoft.com/office/drawing/2014/main" id="{5F59524C-D5A7-44BD-A462-433DF6688577}"/>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3537079-7B45-4B0B-BC19-7BE49DA35BD1}"/>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14BF2A9-FF7D-46BF-A519-40CCB029507C}"/>
              </a:ext>
            </a:extLst>
          </p:cNvPr>
          <p:cNvGrpSpPr/>
          <p:nvPr/>
        </p:nvGrpSpPr>
        <p:grpSpPr>
          <a:xfrm>
            <a:off x="4130984" y="4897569"/>
            <a:ext cx="339969" cy="393895"/>
            <a:chOff x="2179320" y="2715065"/>
            <a:chExt cx="339969" cy="393895"/>
          </a:xfrm>
        </p:grpSpPr>
        <p:cxnSp>
          <p:nvCxnSpPr>
            <p:cNvPr id="24" name="Straight Connector 23">
              <a:extLst>
                <a:ext uri="{FF2B5EF4-FFF2-40B4-BE49-F238E27FC236}">
                  <a16:creationId xmlns:a16="http://schemas.microsoft.com/office/drawing/2014/main" id="{A699B5F3-2D31-4458-8498-F82309079E2A}"/>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9FD6EF-0129-4D50-88DB-B3F75B97F1F2}"/>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125CFCF-4400-43BB-B63F-9E8F0C3D1825}"/>
              </a:ext>
            </a:extLst>
          </p:cNvPr>
          <p:cNvGrpSpPr/>
          <p:nvPr/>
        </p:nvGrpSpPr>
        <p:grpSpPr>
          <a:xfrm>
            <a:off x="3692175" y="4894122"/>
            <a:ext cx="339969" cy="393895"/>
            <a:chOff x="2179320" y="2715065"/>
            <a:chExt cx="339969" cy="393895"/>
          </a:xfrm>
        </p:grpSpPr>
        <p:cxnSp>
          <p:nvCxnSpPr>
            <p:cNvPr id="27" name="Straight Connector 26">
              <a:extLst>
                <a:ext uri="{FF2B5EF4-FFF2-40B4-BE49-F238E27FC236}">
                  <a16:creationId xmlns:a16="http://schemas.microsoft.com/office/drawing/2014/main" id="{F7D97B43-B44B-48B3-816E-09436B2AFA69}"/>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1AA30B-9D4B-48BA-A4E5-685CF3549F03}"/>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173A173-19E7-4465-AC8F-69FEF6A20FAA}"/>
              </a:ext>
            </a:extLst>
          </p:cNvPr>
          <p:cNvGrpSpPr/>
          <p:nvPr/>
        </p:nvGrpSpPr>
        <p:grpSpPr>
          <a:xfrm>
            <a:off x="7874100" y="4841247"/>
            <a:ext cx="339969" cy="393895"/>
            <a:chOff x="2179320" y="2715065"/>
            <a:chExt cx="339969" cy="393895"/>
          </a:xfrm>
        </p:grpSpPr>
        <p:cxnSp>
          <p:nvCxnSpPr>
            <p:cNvPr id="30" name="Straight Connector 29">
              <a:extLst>
                <a:ext uri="{FF2B5EF4-FFF2-40B4-BE49-F238E27FC236}">
                  <a16:creationId xmlns:a16="http://schemas.microsoft.com/office/drawing/2014/main" id="{47297351-30ED-4D75-9EC9-F619757D5F33}"/>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AAA10A2-7F20-49E9-85C7-91DD96764B8E}"/>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1677C2D2-8C99-4682-BBB5-58688D05BA54}"/>
              </a:ext>
            </a:extLst>
          </p:cNvPr>
          <p:cNvGrpSpPr/>
          <p:nvPr/>
        </p:nvGrpSpPr>
        <p:grpSpPr>
          <a:xfrm>
            <a:off x="8333671" y="4834650"/>
            <a:ext cx="339969" cy="393895"/>
            <a:chOff x="2179320" y="2715065"/>
            <a:chExt cx="339969" cy="393895"/>
          </a:xfrm>
        </p:grpSpPr>
        <p:cxnSp>
          <p:nvCxnSpPr>
            <p:cNvPr id="33" name="Straight Connector 32">
              <a:extLst>
                <a:ext uri="{FF2B5EF4-FFF2-40B4-BE49-F238E27FC236}">
                  <a16:creationId xmlns:a16="http://schemas.microsoft.com/office/drawing/2014/main" id="{C9A76B1A-605F-4509-9C2C-28C5785B3D46}"/>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6778A3-5C6A-4977-BB48-8F75B37A7F07}"/>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B59A5452-6324-42B0-92CF-83FA63018F5E}"/>
              </a:ext>
            </a:extLst>
          </p:cNvPr>
          <p:cNvGrpSpPr/>
          <p:nvPr/>
        </p:nvGrpSpPr>
        <p:grpSpPr>
          <a:xfrm>
            <a:off x="7398434" y="4857660"/>
            <a:ext cx="339969" cy="393895"/>
            <a:chOff x="2179320" y="2715065"/>
            <a:chExt cx="339969" cy="393895"/>
          </a:xfrm>
        </p:grpSpPr>
        <p:cxnSp>
          <p:nvCxnSpPr>
            <p:cNvPr id="36" name="Straight Connector 35">
              <a:extLst>
                <a:ext uri="{FF2B5EF4-FFF2-40B4-BE49-F238E27FC236}">
                  <a16:creationId xmlns:a16="http://schemas.microsoft.com/office/drawing/2014/main" id="{42BD4784-0AA4-4FCE-AA08-EB76256CF923}"/>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CCBD9BB-3B9A-4541-85BF-76E06E992C6C}"/>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FFDAB66A-4E7E-465C-86A8-454017DDB9C7}"/>
              </a:ext>
            </a:extLst>
          </p:cNvPr>
          <p:cNvCxnSpPr>
            <a:cxnSpLocks/>
          </p:cNvCxnSpPr>
          <p:nvPr/>
        </p:nvCxnSpPr>
        <p:spPr>
          <a:xfrm flipH="1">
            <a:off x="6358960" y="5054608"/>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203906C-0E3B-4D76-BC82-7B751CC361F8}"/>
              </a:ext>
            </a:extLst>
          </p:cNvPr>
          <p:cNvCxnSpPr>
            <a:cxnSpLocks/>
          </p:cNvCxnSpPr>
          <p:nvPr/>
        </p:nvCxnSpPr>
        <p:spPr>
          <a:xfrm flipH="1">
            <a:off x="7738403" y="2698652"/>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29F1AF2-412C-4D7C-BFE8-5769A9729F96}"/>
              </a:ext>
            </a:extLst>
          </p:cNvPr>
          <p:cNvCxnSpPr>
            <a:cxnSpLocks/>
          </p:cNvCxnSpPr>
          <p:nvPr/>
        </p:nvCxnSpPr>
        <p:spPr>
          <a:xfrm flipH="1">
            <a:off x="5739618" y="5065931"/>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F0997C2-B040-4ACF-A5EE-0734EB8ED32E}"/>
              </a:ext>
            </a:extLst>
          </p:cNvPr>
          <p:cNvCxnSpPr>
            <a:cxnSpLocks/>
          </p:cNvCxnSpPr>
          <p:nvPr/>
        </p:nvCxnSpPr>
        <p:spPr>
          <a:xfrm flipH="1">
            <a:off x="8260081" y="3108305"/>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5747E34-CA9B-4D52-918B-83B95A2E306E}"/>
              </a:ext>
            </a:extLst>
          </p:cNvPr>
          <p:cNvCxnSpPr>
            <a:cxnSpLocks/>
          </p:cNvCxnSpPr>
          <p:nvPr/>
        </p:nvCxnSpPr>
        <p:spPr>
          <a:xfrm flipH="1">
            <a:off x="6899676" y="505716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AE2F9CF-BF16-428A-83FA-5486F5345A88}"/>
              </a:ext>
            </a:extLst>
          </p:cNvPr>
          <p:cNvCxnSpPr>
            <a:cxnSpLocks/>
          </p:cNvCxnSpPr>
          <p:nvPr/>
        </p:nvCxnSpPr>
        <p:spPr>
          <a:xfrm flipH="1">
            <a:off x="4634397" y="5074657"/>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386AC27-76D6-4E19-A6FE-C012C859D56B}"/>
              </a:ext>
            </a:extLst>
          </p:cNvPr>
          <p:cNvCxnSpPr>
            <a:cxnSpLocks/>
          </p:cNvCxnSpPr>
          <p:nvPr/>
        </p:nvCxnSpPr>
        <p:spPr>
          <a:xfrm flipH="1">
            <a:off x="8459373" y="2325204"/>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7FD8F9F-D0D8-4A17-A03E-38D52A4A068E}"/>
              </a:ext>
            </a:extLst>
          </p:cNvPr>
          <p:cNvCxnSpPr>
            <a:cxnSpLocks/>
          </p:cNvCxnSpPr>
          <p:nvPr/>
        </p:nvCxnSpPr>
        <p:spPr>
          <a:xfrm flipH="1">
            <a:off x="5153685" y="5074657"/>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B4A7AEF-8ADC-48A6-8AC6-A5C84D1FF0C5}"/>
              </a:ext>
            </a:extLst>
          </p:cNvPr>
          <p:cNvSpPr txBox="1"/>
          <p:nvPr/>
        </p:nvSpPr>
        <p:spPr>
          <a:xfrm>
            <a:off x="9636369" y="5273507"/>
            <a:ext cx="1378634" cy="369332"/>
          </a:xfrm>
          <a:prstGeom prst="rect">
            <a:avLst/>
          </a:prstGeom>
          <a:noFill/>
        </p:spPr>
        <p:txBody>
          <a:bodyPr wrap="square" rtlCol="0">
            <a:spAutoFit/>
          </a:bodyPr>
          <a:lstStyle/>
          <a:p>
            <a:r>
              <a:rPr lang="en-US" dirty="0"/>
              <a:t>X1</a:t>
            </a:r>
          </a:p>
        </p:txBody>
      </p:sp>
      <p:grpSp>
        <p:nvGrpSpPr>
          <p:cNvPr id="51" name="Group 50">
            <a:extLst>
              <a:ext uri="{FF2B5EF4-FFF2-40B4-BE49-F238E27FC236}">
                <a16:creationId xmlns:a16="http://schemas.microsoft.com/office/drawing/2014/main" id="{4BCE926A-0396-4288-9508-364FCFCDC1B0}"/>
              </a:ext>
            </a:extLst>
          </p:cNvPr>
          <p:cNvGrpSpPr/>
          <p:nvPr/>
        </p:nvGrpSpPr>
        <p:grpSpPr>
          <a:xfrm>
            <a:off x="225083" y="5562860"/>
            <a:ext cx="339969" cy="393895"/>
            <a:chOff x="2179320" y="2715065"/>
            <a:chExt cx="339969" cy="393895"/>
          </a:xfrm>
        </p:grpSpPr>
        <p:cxnSp>
          <p:nvCxnSpPr>
            <p:cNvPr id="52" name="Straight Connector 51">
              <a:extLst>
                <a:ext uri="{FF2B5EF4-FFF2-40B4-BE49-F238E27FC236}">
                  <a16:creationId xmlns:a16="http://schemas.microsoft.com/office/drawing/2014/main" id="{387D4B6F-E593-45CE-A80E-FDD1D16C4390}"/>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B40A8C8-CB8B-4DA2-9F11-0F4CA527B957}"/>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7AE0565B-E3A0-4663-8E00-EBA200309539}"/>
              </a:ext>
            </a:extLst>
          </p:cNvPr>
          <p:cNvSpPr txBox="1"/>
          <p:nvPr/>
        </p:nvSpPr>
        <p:spPr>
          <a:xfrm>
            <a:off x="716282" y="5436643"/>
            <a:ext cx="1617783" cy="646331"/>
          </a:xfrm>
          <a:prstGeom prst="rect">
            <a:avLst/>
          </a:prstGeom>
          <a:noFill/>
        </p:spPr>
        <p:txBody>
          <a:bodyPr wrap="square" rtlCol="0">
            <a:spAutoFit/>
          </a:bodyPr>
          <a:lstStyle/>
          <a:p>
            <a:r>
              <a:rPr lang="en-US" dirty="0"/>
              <a:t>Positive Outcome</a:t>
            </a:r>
          </a:p>
        </p:txBody>
      </p:sp>
      <p:cxnSp>
        <p:nvCxnSpPr>
          <p:cNvPr id="55" name="Straight Connector 54">
            <a:extLst>
              <a:ext uri="{FF2B5EF4-FFF2-40B4-BE49-F238E27FC236}">
                <a16:creationId xmlns:a16="http://schemas.microsoft.com/office/drawing/2014/main" id="{EFAAB593-AF08-48AD-87F1-6EAA66D24DDE}"/>
              </a:ext>
            </a:extLst>
          </p:cNvPr>
          <p:cNvCxnSpPr>
            <a:cxnSpLocks/>
          </p:cNvCxnSpPr>
          <p:nvPr/>
        </p:nvCxnSpPr>
        <p:spPr>
          <a:xfrm flipH="1">
            <a:off x="225082" y="6447037"/>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B6F7094-7265-4049-8BFF-BC66D136F2B5}"/>
              </a:ext>
            </a:extLst>
          </p:cNvPr>
          <p:cNvSpPr txBox="1"/>
          <p:nvPr/>
        </p:nvSpPr>
        <p:spPr>
          <a:xfrm>
            <a:off x="731521" y="6123871"/>
            <a:ext cx="1617783" cy="646331"/>
          </a:xfrm>
          <a:prstGeom prst="rect">
            <a:avLst/>
          </a:prstGeom>
          <a:noFill/>
        </p:spPr>
        <p:txBody>
          <a:bodyPr wrap="square" rtlCol="0">
            <a:spAutoFit/>
          </a:bodyPr>
          <a:lstStyle/>
          <a:p>
            <a:r>
              <a:rPr lang="en-US" dirty="0"/>
              <a:t>Negative Outcome</a:t>
            </a:r>
          </a:p>
        </p:txBody>
      </p:sp>
      <p:sp>
        <p:nvSpPr>
          <p:cNvPr id="63" name="TextBox 62">
            <a:extLst>
              <a:ext uri="{FF2B5EF4-FFF2-40B4-BE49-F238E27FC236}">
                <a16:creationId xmlns:a16="http://schemas.microsoft.com/office/drawing/2014/main" id="{7C68661C-8D8B-4ABF-AF7F-3A0C03362D9B}"/>
              </a:ext>
            </a:extLst>
          </p:cNvPr>
          <p:cNvSpPr txBox="1"/>
          <p:nvPr/>
        </p:nvSpPr>
        <p:spPr>
          <a:xfrm>
            <a:off x="9199099" y="1456005"/>
            <a:ext cx="2885049" cy="2308324"/>
          </a:xfrm>
          <a:prstGeom prst="rect">
            <a:avLst/>
          </a:prstGeom>
          <a:noFill/>
        </p:spPr>
        <p:txBody>
          <a:bodyPr wrap="square" rtlCol="0">
            <a:spAutoFit/>
          </a:bodyPr>
          <a:lstStyle/>
          <a:p>
            <a:r>
              <a:rPr lang="en-US" dirty="0"/>
              <a:t>An interesting aspect of Kernel Methods is their ability to transform data that are inseparable in the R</a:t>
            </a:r>
            <a:r>
              <a:rPr lang="en-US" baseline="30000" dirty="0"/>
              <a:t>2</a:t>
            </a:r>
            <a:r>
              <a:rPr lang="en-US" dirty="0"/>
              <a:t> space into a higher dimension where it can become easily separable with simple methods.</a:t>
            </a:r>
            <a:endParaRPr lang="en-US" baseline="30000" dirty="0"/>
          </a:p>
        </p:txBody>
      </p:sp>
      <p:cxnSp>
        <p:nvCxnSpPr>
          <p:cNvPr id="57" name="Straight Connector 56">
            <a:extLst>
              <a:ext uri="{FF2B5EF4-FFF2-40B4-BE49-F238E27FC236}">
                <a16:creationId xmlns:a16="http://schemas.microsoft.com/office/drawing/2014/main" id="{9A9D02A4-8B9F-46AE-A6FF-6FC441EEE94C}"/>
              </a:ext>
            </a:extLst>
          </p:cNvPr>
          <p:cNvCxnSpPr>
            <a:cxnSpLocks/>
          </p:cNvCxnSpPr>
          <p:nvPr/>
        </p:nvCxnSpPr>
        <p:spPr>
          <a:xfrm flipV="1">
            <a:off x="1270782" y="305509"/>
            <a:ext cx="6365632" cy="4251701"/>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B6088ED-3292-42B8-8EC1-6A2C46896E13}"/>
              </a:ext>
            </a:extLst>
          </p:cNvPr>
          <p:cNvSpPr txBox="1"/>
          <p:nvPr/>
        </p:nvSpPr>
        <p:spPr>
          <a:xfrm>
            <a:off x="1702935" y="62637"/>
            <a:ext cx="9312051" cy="1077218"/>
          </a:xfrm>
          <a:prstGeom prst="rect">
            <a:avLst/>
          </a:prstGeom>
          <a:noFill/>
        </p:spPr>
        <p:txBody>
          <a:bodyPr wrap="square" rtlCol="0">
            <a:spAutoFit/>
          </a:bodyPr>
          <a:lstStyle/>
          <a:p>
            <a:pPr algn="ctr"/>
            <a:r>
              <a:rPr lang="en-US" sz="3200" dirty="0"/>
              <a:t>Support Vector Machines—Outliers Require Soft (biased) Margin Classifier or SVM </a:t>
            </a:r>
          </a:p>
        </p:txBody>
      </p:sp>
      <p:cxnSp>
        <p:nvCxnSpPr>
          <p:cNvPr id="7" name="Straight Arrow Connector 6">
            <a:extLst>
              <a:ext uri="{FF2B5EF4-FFF2-40B4-BE49-F238E27FC236}">
                <a16:creationId xmlns:a16="http://schemas.microsoft.com/office/drawing/2014/main" id="{2DB97324-CA52-4C87-855E-8BD2E17B33AC}"/>
              </a:ext>
            </a:extLst>
          </p:cNvPr>
          <p:cNvCxnSpPr/>
          <p:nvPr/>
        </p:nvCxnSpPr>
        <p:spPr>
          <a:xfrm flipH="1" flipV="1">
            <a:off x="5493654" y="1569573"/>
            <a:ext cx="3738855" cy="2705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DCEE94-365F-41CB-9A14-B6D4E7043278}"/>
              </a:ext>
            </a:extLst>
          </p:cNvPr>
          <p:cNvSpPr txBox="1"/>
          <p:nvPr/>
        </p:nvSpPr>
        <p:spPr>
          <a:xfrm>
            <a:off x="3332870" y="5788857"/>
            <a:ext cx="5055350" cy="646331"/>
          </a:xfrm>
          <a:prstGeom prst="rect">
            <a:avLst/>
          </a:prstGeom>
          <a:noFill/>
        </p:spPr>
        <p:txBody>
          <a:bodyPr wrap="square" rtlCol="0">
            <a:spAutoFit/>
          </a:bodyPr>
          <a:lstStyle/>
          <a:p>
            <a:r>
              <a:rPr lang="en-US" dirty="0"/>
              <a:t>Cost C --</a:t>
            </a:r>
            <a:r>
              <a:rPr lang="en-US" dirty="0">
                <a:sym typeface="Wingdings" panose="05000000000000000000" pitchFamily="2" charset="2"/>
              </a:rPr>
              <a:t>tolerance for misclassifications (how much C=0 no tolerance</a:t>
            </a:r>
            <a:endParaRPr lang="en-US" dirty="0"/>
          </a:p>
        </p:txBody>
      </p:sp>
    </p:spTree>
    <p:extLst>
      <p:ext uri="{BB962C8B-B14F-4D97-AF65-F5344CB8AC3E}">
        <p14:creationId xmlns:p14="http://schemas.microsoft.com/office/powerpoint/2010/main" val="8356975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83AC423F-6964-4885-BFCE-18BCC79C6437}"/>
              </a:ext>
            </a:extLst>
          </p:cNvPr>
          <p:cNvCxnSpPr>
            <a:cxnSpLocks/>
          </p:cNvCxnSpPr>
          <p:nvPr/>
        </p:nvCxnSpPr>
        <p:spPr>
          <a:xfrm>
            <a:off x="1716258" y="5205046"/>
            <a:ext cx="80467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B4A7AEF-8ADC-48A6-8AC6-A5C84D1FF0C5}"/>
              </a:ext>
            </a:extLst>
          </p:cNvPr>
          <p:cNvSpPr txBox="1"/>
          <p:nvPr/>
        </p:nvSpPr>
        <p:spPr>
          <a:xfrm>
            <a:off x="9636369" y="5273507"/>
            <a:ext cx="1378634" cy="369332"/>
          </a:xfrm>
          <a:prstGeom prst="rect">
            <a:avLst/>
          </a:prstGeom>
          <a:noFill/>
        </p:spPr>
        <p:txBody>
          <a:bodyPr wrap="square" rtlCol="0">
            <a:spAutoFit/>
          </a:bodyPr>
          <a:lstStyle/>
          <a:p>
            <a:r>
              <a:rPr lang="en-US" dirty="0"/>
              <a:t>X1</a:t>
            </a:r>
          </a:p>
        </p:txBody>
      </p:sp>
      <p:grpSp>
        <p:nvGrpSpPr>
          <p:cNvPr id="51" name="Group 50">
            <a:extLst>
              <a:ext uri="{FF2B5EF4-FFF2-40B4-BE49-F238E27FC236}">
                <a16:creationId xmlns:a16="http://schemas.microsoft.com/office/drawing/2014/main" id="{4BCE926A-0396-4288-9508-364FCFCDC1B0}"/>
              </a:ext>
            </a:extLst>
          </p:cNvPr>
          <p:cNvGrpSpPr/>
          <p:nvPr/>
        </p:nvGrpSpPr>
        <p:grpSpPr>
          <a:xfrm>
            <a:off x="225083" y="5562860"/>
            <a:ext cx="339969" cy="393895"/>
            <a:chOff x="2179320" y="2715065"/>
            <a:chExt cx="339969" cy="393895"/>
          </a:xfrm>
        </p:grpSpPr>
        <p:cxnSp>
          <p:nvCxnSpPr>
            <p:cNvPr id="52" name="Straight Connector 51">
              <a:extLst>
                <a:ext uri="{FF2B5EF4-FFF2-40B4-BE49-F238E27FC236}">
                  <a16:creationId xmlns:a16="http://schemas.microsoft.com/office/drawing/2014/main" id="{387D4B6F-E593-45CE-A80E-FDD1D16C4390}"/>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B40A8C8-CB8B-4DA2-9F11-0F4CA527B957}"/>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7AE0565B-E3A0-4663-8E00-EBA200309539}"/>
              </a:ext>
            </a:extLst>
          </p:cNvPr>
          <p:cNvSpPr txBox="1"/>
          <p:nvPr/>
        </p:nvSpPr>
        <p:spPr>
          <a:xfrm>
            <a:off x="716282" y="5436643"/>
            <a:ext cx="1617783" cy="646331"/>
          </a:xfrm>
          <a:prstGeom prst="rect">
            <a:avLst/>
          </a:prstGeom>
          <a:noFill/>
        </p:spPr>
        <p:txBody>
          <a:bodyPr wrap="square" rtlCol="0">
            <a:spAutoFit/>
          </a:bodyPr>
          <a:lstStyle/>
          <a:p>
            <a:r>
              <a:rPr lang="en-US" dirty="0"/>
              <a:t>Positive Outcome</a:t>
            </a:r>
          </a:p>
        </p:txBody>
      </p:sp>
      <p:cxnSp>
        <p:nvCxnSpPr>
          <p:cNvPr id="55" name="Straight Connector 54">
            <a:extLst>
              <a:ext uri="{FF2B5EF4-FFF2-40B4-BE49-F238E27FC236}">
                <a16:creationId xmlns:a16="http://schemas.microsoft.com/office/drawing/2014/main" id="{EFAAB593-AF08-48AD-87F1-6EAA66D24DDE}"/>
              </a:ext>
            </a:extLst>
          </p:cNvPr>
          <p:cNvCxnSpPr>
            <a:cxnSpLocks/>
          </p:cNvCxnSpPr>
          <p:nvPr/>
        </p:nvCxnSpPr>
        <p:spPr>
          <a:xfrm flipH="1">
            <a:off x="225082" y="6447037"/>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B6F7094-7265-4049-8BFF-BC66D136F2B5}"/>
              </a:ext>
            </a:extLst>
          </p:cNvPr>
          <p:cNvSpPr txBox="1"/>
          <p:nvPr/>
        </p:nvSpPr>
        <p:spPr>
          <a:xfrm>
            <a:off x="731521" y="6123871"/>
            <a:ext cx="1617783" cy="646331"/>
          </a:xfrm>
          <a:prstGeom prst="rect">
            <a:avLst/>
          </a:prstGeom>
          <a:noFill/>
        </p:spPr>
        <p:txBody>
          <a:bodyPr wrap="square" rtlCol="0">
            <a:spAutoFit/>
          </a:bodyPr>
          <a:lstStyle/>
          <a:p>
            <a:r>
              <a:rPr lang="en-US" dirty="0"/>
              <a:t>Negative Outcome</a:t>
            </a:r>
          </a:p>
        </p:txBody>
      </p:sp>
      <p:cxnSp>
        <p:nvCxnSpPr>
          <p:cNvPr id="57" name="Straight Connector 56">
            <a:extLst>
              <a:ext uri="{FF2B5EF4-FFF2-40B4-BE49-F238E27FC236}">
                <a16:creationId xmlns:a16="http://schemas.microsoft.com/office/drawing/2014/main" id="{9A9D02A4-8B9F-46AE-A6FF-6FC441EEE94C}"/>
              </a:ext>
            </a:extLst>
          </p:cNvPr>
          <p:cNvCxnSpPr>
            <a:cxnSpLocks/>
          </p:cNvCxnSpPr>
          <p:nvPr/>
        </p:nvCxnSpPr>
        <p:spPr>
          <a:xfrm flipV="1">
            <a:off x="2374728" y="56564"/>
            <a:ext cx="4987125" cy="5361897"/>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CAE82E6-C4F4-4AF2-94E2-F3D48BA140C7}"/>
              </a:ext>
            </a:extLst>
          </p:cNvPr>
          <p:cNvCxnSpPr>
            <a:cxnSpLocks/>
          </p:cNvCxnSpPr>
          <p:nvPr/>
        </p:nvCxnSpPr>
        <p:spPr>
          <a:xfrm flipV="1">
            <a:off x="1716258" y="1153550"/>
            <a:ext cx="0" cy="40514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901D15B6-4604-4A19-BB1A-BB13960E6102}"/>
              </a:ext>
            </a:extLst>
          </p:cNvPr>
          <p:cNvGrpSpPr/>
          <p:nvPr/>
        </p:nvGrpSpPr>
        <p:grpSpPr>
          <a:xfrm>
            <a:off x="2021939" y="4925753"/>
            <a:ext cx="339969" cy="393895"/>
            <a:chOff x="2179320" y="2715065"/>
            <a:chExt cx="339969" cy="393895"/>
          </a:xfrm>
        </p:grpSpPr>
        <p:cxnSp>
          <p:nvCxnSpPr>
            <p:cNvPr id="72" name="Straight Connector 71">
              <a:extLst>
                <a:ext uri="{FF2B5EF4-FFF2-40B4-BE49-F238E27FC236}">
                  <a16:creationId xmlns:a16="http://schemas.microsoft.com/office/drawing/2014/main" id="{F0AFBF9E-059E-4979-B10D-4147195D0719}"/>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D6E6E66-71BB-45E6-8A71-7A210766762A}"/>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1F868AC1-DB70-42C7-B87E-D9F3975F07DB}"/>
              </a:ext>
            </a:extLst>
          </p:cNvPr>
          <p:cNvGrpSpPr/>
          <p:nvPr/>
        </p:nvGrpSpPr>
        <p:grpSpPr>
          <a:xfrm>
            <a:off x="2465472" y="4655690"/>
            <a:ext cx="339969" cy="393895"/>
            <a:chOff x="2179320" y="2715065"/>
            <a:chExt cx="339969" cy="393895"/>
          </a:xfrm>
        </p:grpSpPr>
        <p:cxnSp>
          <p:nvCxnSpPr>
            <p:cNvPr id="75" name="Straight Connector 74">
              <a:extLst>
                <a:ext uri="{FF2B5EF4-FFF2-40B4-BE49-F238E27FC236}">
                  <a16:creationId xmlns:a16="http://schemas.microsoft.com/office/drawing/2014/main" id="{EDB95940-ECD0-47ED-A8B3-F3C9F43BA587}"/>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55D966-7981-439E-AC6A-CDAACED5BEED}"/>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669A3FFA-848E-49DE-B25B-60078E476D6C}"/>
              </a:ext>
            </a:extLst>
          </p:cNvPr>
          <p:cNvGrpSpPr/>
          <p:nvPr/>
        </p:nvGrpSpPr>
        <p:grpSpPr>
          <a:xfrm>
            <a:off x="2926857" y="4317023"/>
            <a:ext cx="339969" cy="393895"/>
            <a:chOff x="2179320" y="2715065"/>
            <a:chExt cx="339969" cy="393895"/>
          </a:xfrm>
        </p:grpSpPr>
        <p:cxnSp>
          <p:nvCxnSpPr>
            <p:cNvPr id="78" name="Straight Connector 77">
              <a:extLst>
                <a:ext uri="{FF2B5EF4-FFF2-40B4-BE49-F238E27FC236}">
                  <a16:creationId xmlns:a16="http://schemas.microsoft.com/office/drawing/2014/main" id="{DFD0231E-C3B3-4AD9-9D13-AB97129E4C37}"/>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0490C51-355F-4CF7-A04A-FF7C3AFE3660}"/>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621F3806-61DD-4910-8F01-3E33D20C3459}"/>
              </a:ext>
            </a:extLst>
          </p:cNvPr>
          <p:cNvGrpSpPr/>
          <p:nvPr/>
        </p:nvGrpSpPr>
        <p:grpSpPr>
          <a:xfrm>
            <a:off x="3348721" y="3823200"/>
            <a:ext cx="339969" cy="393895"/>
            <a:chOff x="2179320" y="2715065"/>
            <a:chExt cx="339969" cy="393895"/>
          </a:xfrm>
        </p:grpSpPr>
        <p:cxnSp>
          <p:nvCxnSpPr>
            <p:cNvPr id="81" name="Straight Connector 80">
              <a:extLst>
                <a:ext uri="{FF2B5EF4-FFF2-40B4-BE49-F238E27FC236}">
                  <a16:creationId xmlns:a16="http://schemas.microsoft.com/office/drawing/2014/main" id="{04CA93C6-855D-4B5F-AFBE-222A7D68D161}"/>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CE78020-CFF4-41F5-A2AB-9A0C0B46B2DB}"/>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1BCD4B5B-1939-42F5-8F8D-6F86B331B368}"/>
              </a:ext>
            </a:extLst>
          </p:cNvPr>
          <p:cNvGrpSpPr/>
          <p:nvPr/>
        </p:nvGrpSpPr>
        <p:grpSpPr>
          <a:xfrm>
            <a:off x="3738572" y="3321978"/>
            <a:ext cx="339969" cy="393895"/>
            <a:chOff x="2179320" y="2715065"/>
            <a:chExt cx="339969" cy="393895"/>
          </a:xfrm>
        </p:grpSpPr>
        <p:cxnSp>
          <p:nvCxnSpPr>
            <p:cNvPr id="87" name="Straight Connector 86">
              <a:extLst>
                <a:ext uri="{FF2B5EF4-FFF2-40B4-BE49-F238E27FC236}">
                  <a16:creationId xmlns:a16="http://schemas.microsoft.com/office/drawing/2014/main" id="{532ED68E-3E2D-45CF-9EBA-739F0C521AD5}"/>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C5C3788-C7B8-46AC-B4BE-72E3812D52F8}"/>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E8D34BA7-978A-402A-8BC4-EFCB9A360199}"/>
              </a:ext>
            </a:extLst>
          </p:cNvPr>
          <p:cNvGrpSpPr/>
          <p:nvPr/>
        </p:nvGrpSpPr>
        <p:grpSpPr>
          <a:xfrm>
            <a:off x="6704675" y="56564"/>
            <a:ext cx="339969" cy="393895"/>
            <a:chOff x="2179320" y="2715065"/>
            <a:chExt cx="339969" cy="393895"/>
          </a:xfrm>
        </p:grpSpPr>
        <p:cxnSp>
          <p:nvCxnSpPr>
            <p:cNvPr id="96" name="Straight Connector 95">
              <a:extLst>
                <a:ext uri="{FF2B5EF4-FFF2-40B4-BE49-F238E27FC236}">
                  <a16:creationId xmlns:a16="http://schemas.microsoft.com/office/drawing/2014/main" id="{2E18A5E2-B703-4977-85FB-C49B2DBCBB63}"/>
                </a:ext>
              </a:extLst>
            </p:cNvPr>
            <p:cNvCxnSpPr/>
            <p:nvPr/>
          </p:nvCxnSpPr>
          <p:spPr>
            <a:xfrm>
              <a:off x="2349305" y="2715065"/>
              <a:ext cx="0" cy="393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F2D6F72-759E-4D51-A160-A3D5033BA1F1}"/>
                </a:ext>
              </a:extLst>
            </p:cNvPr>
            <p:cNvCxnSpPr>
              <a:cxnSpLocks/>
            </p:cNvCxnSpPr>
            <p:nvPr/>
          </p:nvCxnSpPr>
          <p:spPr>
            <a:xfrm flipH="1">
              <a:off x="2179320" y="28956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8" name="Straight Connector 97">
            <a:extLst>
              <a:ext uri="{FF2B5EF4-FFF2-40B4-BE49-F238E27FC236}">
                <a16:creationId xmlns:a16="http://schemas.microsoft.com/office/drawing/2014/main" id="{205D0B9F-27B8-492B-9B81-2DEB176FB8E0}"/>
              </a:ext>
            </a:extLst>
          </p:cNvPr>
          <p:cNvCxnSpPr>
            <a:cxnSpLocks/>
          </p:cNvCxnSpPr>
          <p:nvPr/>
        </p:nvCxnSpPr>
        <p:spPr>
          <a:xfrm flipH="1">
            <a:off x="6096000" y="1490313"/>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4E4731D-B60B-4288-A9CD-C80F9AA62332}"/>
              </a:ext>
            </a:extLst>
          </p:cNvPr>
          <p:cNvCxnSpPr>
            <a:cxnSpLocks/>
          </p:cNvCxnSpPr>
          <p:nvPr/>
        </p:nvCxnSpPr>
        <p:spPr>
          <a:xfrm flipH="1">
            <a:off x="5756031" y="1912184"/>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5CF0F3B-1A4C-43D1-9DF6-48E0E39B8EB6}"/>
              </a:ext>
            </a:extLst>
          </p:cNvPr>
          <p:cNvCxnSpPr>
            <a:cxnSpLocks/>
          </p:cNvCxnSpPr>
          <p:nvPr/>
        </p:nvCxnSpPr>
        <p:spPr>
          <a:xfrm flipH="1">
            <a:off x="6534691" y="976801"/>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DFDED01-C9E7-4A5C-A350-6519FE998CE3}"/>
              </a:ext>
            </a:extLst>
          </p:cNvPr>
          <p:cNvCxnSpPr>
            <a:cxnSpLocks/>
          </p:cNvCxnSpPr>
          <p:nvPr/>
        </p:nvCxnSpPr>
        <p:spPr>
          <a:xfrm flipH="1">
            <a:off x="4918606" y="2878300"/>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16838FF-C90D-491D-818A-691C9EB8C6D8}"/>
              </a:ext>
            </a:extLst>
          </p:cNvPr>
          <p:cNvCxnSpPr>
            <a:cxnSpLocks/>
          </p:cNvCxnSpPr>
          <p:nvPr/>
        </p:nvCxnSpPr>
        <p:spPr>
          <a:xfrm flipH="1">
            <a:off x="5350591" y="2376833"/>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FFF6E77-6661-45AC-B6EA-BACB54A3CBD1}"/>
              </a:ext>
            </a:extLst>
          </p:cNvPr>
          <p:cNvCxnSpPr>
            <a:cxnSpLocks/>
          </p:cNvCxnSpPr>
          <p:nvPr/>
        </p:nvCxnSpPr>
        <p:spPr>
          <a:xfrm flipH="1">
            <a:off x="4441564" y="3301568"/>
            <a:ext cx="339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9F55931-F646-4493-B75A-A0087440415D}"/>
              </a:ext>
            </a:extLst>
          </p:cNvPr>
          <p:cNvSpPr txBox="1"/>
          <p:nvPr/>
        </p:nvSpPr>
        <p:spPr>
          <a:xfrm>
            <a:off x="1029596" y="474909"/>
            <a:ext cx="2871751" cy="369332"/>
          </a:xfrm>
          <a:prstGeom prst="rect">
            <a:avLst/>
          </a:prstGeom>
          <a:noFill/>
        </p:spPr>
        <p:txBody>
          <a:bodyPr wrap="square" rtlCol="0">
            <a:spAutoFit/>
          </a:bodyPr>
          <a:lstStyle/>
          <a:p>
            <a:r>
              <a:rPr lang="en-US" dirty="0"/>
              <a:t>X1 squared</a:t>
            </a:r>
          </a:p>
        </p:txBody>
      </p:sp>
      <p:sp>
        <p:nvSpPr>
          <p:cNvPr id="12" name="TextBox 11">
            <a:extLst>
              <a:ext uri="{FF2B5EF4-FFF2-40B4-BE49-F238E27FC236}">
                <a16:creationId xmlns:a16="http://schemas.microsoft.com/office/drawing/2014/main" id="{CC165C8B-3EC5-4CD5-8D7E-A58317BFA3E9}"/>
              </a:ext>
            </a:extLst>
          </p:cNvPr>
          <p:cNvSpPr txBox="1"/>
          <p:nvPr/>
        </p:nvSpPr>
        <p:spPr>
          <a:xfrm>
            <a:off x="3610947" y="5642839"/>
            <a:ext cx="4561732" cy="923330"/>
          </a:xfrm>
          <a:prstGeom prst="rect">
            <a:avLst/>
          </a:prstGeom>
          <a:noFill/>
        </p:spPr>
        <p:txBody>
          <a:bodyPr wrap="square" rtlCol="0">
            <a:spAutoFit/>
          </a:bodyPr>
          <a:lstStyle/>
          <a:p>
            <a:r>
              <a:rPr lang="en-US" dirty="0"/>
              <a:t>Using a Polynomial Kernel We Add a dimension and transform to squared and then carry out the Maximum Margin Classification</a:t>
            </a:r>
          </a:p>
        </p:txBody>
      </p:sp>
    </p:spTree>
    <p:extLst>
      <p:ext uri="{BB962C8B-B14F-4D97-AF65-F5344CB8AC3E}">
        <p14:creationId xmlns:p14="http://schemas.microsoft.com/office/powerpoint/2010/main" val="18485137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F4CA44-F9CE-4E40-A5FB-5D5BB0EF4728}"/>
              </a:ext>
            </a:extLst>
          </p:cNvPr>
          <p:cNvPicPr>
            <a:picLocks noChangeAspect="1"/>
          </p:cNvPicPr>
          <p:nvPr/>
        </p:nvPicPr>
        <p:blipFill>
          <a:blip r:embed="rId2"/>
          <a:stretch>
            <a:fillRect/>
          </a:stretch>
        </p:blipFill>
        <p:spPr>
          <a:xfrm>
            <a:off x="986511" y="176619"/>
            <a:ext cx="9600000" cy="6504762"/>
          </a:xfrm>
          <a:prstGeom prst="rect">
            <a:avLst/>
          </a:prstGeom>
        </p:spPr>
      </p:pic>
      <p:sp>
        <p:nvSpPr>
          <p:cNvPr id="3" name="TextBox 2">
            <a:extLst>
              <a:ext uri="{FF2B5EF4-FFF2-40B4-BE49-F238E27FC236}">
                <a16:creationId xmlns:a16="http://schemas.microsoft.com/office/drawing/2014/main" id="{0D58D8C1-B362-4EC9-A7DC-3FBA3A68079A}"/>
              </a:ext>
            </a:extLst>
          </p:cNvPr>
          <p:cNvSpPr txBox="1"/>
          <p:nvPr/>
        </p:nvSpPr>
        <p:spPr>
          <a:xfrm>
            <a:off x="10775852" y="1899138"/>
            <a:ext cx="1153551" cy="1754326"/>
          </a:xfrm>
          <a:prstGeom prst="rect">
            <a:avLst/>
          </a:prstGeom>
          <a:noFill/>
        </p:spPr>
        <p:txBody>
          <a:bodyPr wrap="square" rtlCol="0">
            <a:spAutoFit/>
          </a:bodyPr>
          <a:lstStyle/>
          <a:p>
            <a:r>
              <a:rPr lang="en-US" dirty="0"/>
              <a:t>Fast Large Margin for Extremely Large datasets</a:t>
            </a:r>
          </a:p>
        </p:txBody>
      </p:sp>
      <p:cxnSp>
        <p:nvCxnSpPr>
          <p:cNvPr id="5" name="Straight Arrow Connector 4">
            <a:extLst>
              <a:ext uri="{FF2B5EF4-FFF2-40B4-BE49-F238E27FC236}">
                <a16:creationId xmlns:a16="http://schemas.microsoft.com/office/drawing/2014/main" id="{F20E991D-742E-4DAF-95BB-FDC74146ACEF}"/>
              </a:ext>
            </a:extLst>
          </p:cNvPr>
          <p:cNvCxnSpPr/>
          <p:nvPr/>
        </p:nvCxnSpPr>
        <p:spPr>
          <a:xfrm flipH="1">
            <a:off x="6949440" y="2433711"/>
            <a:ext cx="3826412" cy="1219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426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44098E-E671-4068-8CE2-248B6D3F22F7}"/>
              </a:ext>
            </a:extLst>
          </p:cNvPr>
          <p:cNvPicPr>
            <a:picLocks noChangeAspect="1"/>
          </p:cNvPicPr>
          <p:nvPr/>
        </p:nvPicPr>
        <p:blipFill>
          <a:blip r:embed="rId2"/>
          <a:stretch>
            <a:fillRect/>
          </a:stretch>
        </p:blipFill>
        <p:spPr>
          <a:xfrm>
            <a:off x="843619" y="505190"/>
            <a:ext cx="10504762" cy="5847619"/>
          </a:xfrm>
          <a:prstGeom prst="rect">
            <a:avLst/>
          </a:prstGeom>
        </p:spPr>
      </p:pic>
      <p:sp>
        <p:nvSpPr>
          <p:cNvPr id="3" name="TextBox 2">
            <a:extLst>
              <a:ext uri="{FF2B5EF4-FFF2-40B4-BE49-F238E27FC236}">
                <a16:creationId xmlns:a16="http://schemas.microsoft.com/office/drawing/2014/main" id="{0FC2FEB4-D67D-4502-B6A5-20905B768BDA}"/>
              </a:ext>
            </a:extLst>
          </p:cNvPr>
          <p:cNvSpPr txBox="1"/>
          <p:nvPr/>
        </p:nvSpPr>
        <p:spPr>
          <a:xfrm>
            <a:off x="1069145" y="196948"/>
            <a:ext cx="10635175" cy="369332"/>
          </a:xfrm>
          <a:prstGeom prst="rect">
            <a:avLst/>
          </a:prstGeom>
          <a:noFill/>
        </p:spPr>
        <p:txBody>
          <a:bodyPr wrap="square" rtlCol="0">
            <a:spAutoFit/>
          </a:bodyPr>
          <a:lstStyle/>
          <a:p>
            <a:pPr algn="ctr"/>
            <a:r>
              <a:rPr lang="en-US" dirty="0"/>
              <a:t>Weights from SVMs for Dataset 4</a:t>
            </a:r>
          </a:p>
        </p:txBody>
      </p:sp>
    </p:spTree>
    <p:extLst>
      <p:ext uri="{BB962C8B-B14F-4D97-AF65-F5344CB8AC3E}">
        <p14:creationId xmlns:p14="http://schemas.microsoft.com/office/powerpoint/2010/main" val="36651865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8AA5EF-DEB1-4C4E-A05B-387C894053C2}"/>
              </a:ext>
            </a:extLst>
          </p:cNvPr>
          <p:cNvPicPr>
            <a:picLocks noChangeAspect="1"/>
          </p:cNvPicPr>
          <p:nvPr/>
        </p:nvPicPr>
        <p:blipFill>
          <a:blip r:embed="rId2"/>
          <a:stretch>
            <a:fillRect/>
          </a:stretch>
        </p:blipFill>
        <p:spPr>
          <a:xfrm>
            <a:off x="221013" y="749574"/>
            <a:ext cx="5342209" cy="5358851"/>
          </a:xfrm>
          <a:prstGeom prst="rect">
            <a:avLst/>
          </a:prstGeom>
        </p:spPr>
      </p:pic>
      <p:pic>
        <p:nvPicPr>
          <p:cNvPr id="4" name="Picture 3">
            <a:extLst>
              <a:ext uri="{FF2B5EF4-FFF2-40B4-BE49-F238E27FC236}">
                <a16:creationId xmlns:a16="http://schemas.microsoft.com/office/drawing/2014/main" id="{5546C19C-BC1B-4672-9481-BD330FDDB9DE}"/>
              </a:ext>
            </a:extLst>
          </p:cNvPr>
          <p:cNvPicPr>
            <a:picLocks noChangeAspect="1"/>
          </p:cNvPicPr>
          <p:nvPr/>
        </p:nvPicPr>
        <p:blipFill>
          <a:blip r:embed="rId3"/>
          <a:stretch>
            <a:fillRect/>
          </a:stretch>
        </p:blipFill>
        <p:spPr>
          <a:xfrm>
            <a:off x="5769212" y="749574"/>
            <a:ext cx="6295238" cy="4190476"/>
          </a:xfrm>
          <a:prstGeom prst="rect">
            <a:avLst/>
          </a:prstGeom>
        </p:spPr>
      </p:pic>
      <p:sp>
        <p:nvSpPr>
          <p:cNvPr id="2" name="TextBox 1">
            <a:extLst>
              <a:ext uri="{FF2B5EF4-FFF2-40B4-BE49-F238E27FC236}">
                <a16:creationId xmlns:a16="http://schemas.microsoft.com/office/drawing/2014/main" id="{5AE669DE-3B5F-4F6C-AE8F-8EE321B8665F}"/>
              </a:ext>
            </a:extLst>
          </p:cNvPr>
          <p:cNvSpPr txBox="1"/>
          <p:nvPr/>
        </p:nvSpPr>
        <p:spPr>
          <a:xfrm>
            <a:off x="2248678" y="158620"/>
            <a:ext cx="6186195" cy="369332"/>
          </a:xfrm>
          <a:prstGeom prst="rect">
            <a:avLst/>
          </a:prstGeom>
          <a:noFill/>
        </p:spPr>
        <p:txBody>
          <a:bodyPr wrap="square" rtlCol="0">
            <a:spAutoFit/>
          </a:bodyPr>
          <a:lstStyle/>
          <a:p>
            <a:pPr algn="ctr"/>
            <a:r>
              <a:rPr lang="en-US" dirty="0"/>
              <a:t>Final Project Instructions</a:t>
            </a:r>
          </a:p>
        </p:txBody>
      </p:sp>
    </p:spTree>
    <p:extLst>
      <p:ext uri="{BB962C8B-B14F-4D97-AF65-F5344CB8AC3E}">
        <p14:creationId xmlns:p14="http://schemas.microsoft.com/office/powerpoint/2010/main" val="7476098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1A7F5A-7EE2-49F3-801A-6A12407259A8}"/>
              </a:ext>
            </a:extLst>
          </p:cNvPr>
          <p:cNvPicPr>
            <a:picLocks noChangeAspect="1"/>
          </p:cNvPicPr>
          <p:nvPr/>
        </p:nvPicPr>
        <p:blipFill>
          <a:blip r:embed="rId2"/>
          <a:stretch>
            <a:fillRect/>
          </a:stretch>
        </p:blipFill>
        <p:spPr>
          <a:xfrm>
            <a:off x="1791238" y="143285"/>
            <a:ext cx="8609524" cy="6571429"/>
          </a:xfrm>
          <a:prstGeom prst="rect">
            <a:avLst/>
          </a:prstGeom>
        </p:spPr>
      </p:pic>
    </p:spTree>
    <p:extLst>
      <p:ext uri="{BB962C8B-B14F-4D97-AF65-F5344CB8AC3E}">
        <p14:creationId xmlns:p14="http://schemas.microsoft.com/office/powerpoint/2010/main" val="3039920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79AE25-C31D-4492-A67D-6F5E4AE4699D}"/>
              </a:ext>
            </a:extLst>
          </p:cNvPr>
          <p:cNvPicPr>
            <a:picLocks noChangeAspect="1"/>
          </p:cNvPicPr>
          <p:nvPr/>
        </p:nvPicPr>
        <p:blipFill>
          <a:blip r:embed="rId2"/>
          <a:stretch>
            <a:fillRect/>
          </a:stretch>
        </p:blipFill>
        <p:spPr>
          <a:xfrm>
            <a:off x="372884" y="293098"/>
            <a:ext cx="11446232" cy="6271803"/>
          </a:xfrm>
          <a:prstGeom prst="rect">
            <a:avLst/>
          </a:prstGeom>
        </p:spPr>
      </p:pic>
    </p:spTree>
    <p:extLst>
      <p:ext uri="{BB962C8B-B14F-4D97-AF65-F5344CB8AC3E}">
        <p14:creationId xmlns:p14="http://schemas.microsoft.com/office/powerpoint/2010/main" val="9875378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680D34-1103-4949-AE37-425AF70A3CD9}"/>
              </a:ext>
            </a:extLst>
          </p:cNvPr>
          <p:cNvPicPr>
            <a:picLocks noChangeAspect="1"/>
          </p:cNvPicPr>
          <p:nvPr/>
        </p:nvPicPr>
        <p:blipFill>
          <a:blip r:embed="rId2"/>
          <a:stretch>
            <a:fillRect/>
          </a:stretch>
        </p:blipFill>
        <p:spPr>
          <a:xfrm>
            <a:off x="654601" y="232194"/>
            <a:ext cx="9763125" cy="6038850"/>
          </a:xfrm>
          <a:prstGeom prst="rect">
            <a:avLst/>
          </a:prstGeom>
        </p:spPr>
      </p:pic>
      <p:sp>
        <p:nvSpPr>
          <p:cNvPr id="2" name="TextBox 1">
            <a:extLst>
              <a:ext uri="{FF2B5EF4-FFF2-40B4-BE49-F238E27FC236}">
                <a16:creationId xmlns:a16="http://schemas.microsoft.com/office/drawing/2014/main" id="{48A4A99E-6A86-4B39-99BA-A5C503BC7143}"/>
              </a:ext>
            </a:extLst>
          </p:cNvPr>
          <p:cNvSpPr txBox="1"/>
          <p:nvPr/>
        </p:nvSpPr>
        <p:spPr>
          <a:xfrm>
            <a:off x="6786390" y="2882288"/>
            <a:ext cx="4021157" cy="369332"/>
          </a:xfrm>
          <a:prstGeom prst="rect">
            <a:avLst/>
          </a:prstGeom>
          <a:noFill/>
        </p:spPr>
        <p:txBody>
          <a:bodyPr wrap="square" rtlCol="0">
            <a:spAutoFit/>
          </a:bodyPr>
          <a:lstStyle/>
          <a:p>
            <a:r>
              <a:rPr lang="en-US" dirty="0">
                <a:solidFill>
                  <a:srgbClr val="FF0000"/>
                </a:solidFill>
              </a:rPr>
              <a:t>And get started on your course project</a:t>
            </a:r>
          </a:p>
        </p:txBody>
      </p:sp>
      <p:sp>
        <p:nvSpPr>
          <p:cNvPr id="3" name="TextBox 2">
            <a:extLst>
              <a:ext uri="{FF2B5EF4-FFF2-40B4-BE49-F238E27FC236}">
                <a16:creationId xmlns:a16="http://schemas.microsoft.com/office/drawing/2014/main" id="{BFA52A82-0AED-4538-9982-50D5AD3A905C}"/>
              </a:ext>
            </a:extLst>
          </p:cNvPr>
          <p:cNvSpPr txBox="1"/>
          <p:nvPr/>
        </p:nvSpPr>
        <p:spPr>
          <a:xfrm>
            <a:off x="6786390" y="3606381"/>
            <a:ext cx="3873347" cy="369332"/>
          </a:xfrm>
          <a:prstGeom prst="rect">
            <a:avLst/>
          </a:prstGeom>
          <a:noFill/>
        </p:spPr>
        <p:txBody>
          <a:bodyPr wrap="square" rtlCol="0">
            <a:spAutoFit/>
          </a:bodyPr>
          <a:lstStyle/>
          <a:p>
            <a:r>
              <a:rPr lang="en-US" dirty="0">
                <a:solidFill>
                  <a:srgbClr val="FF0000"/>
                </a:solidFill>
              </a:rPr>
              <a:t>Discussion board related to question 2.</a:t>
            </a:r>
          </a:p>
        </p:txBody>
      </p:sp>
    </p:spTree>
    <p:extLst>
      <p:ext uri="{BB962C8B-B14F-4D97-AF65-F5344CB8AC3E}">
        <p14:creationId xmlns:p14="http://schemas.microsoft.com/office/powerpoint/2010/main" val="3607178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DAF310-E754-4540-99CF-6B3932120FA5}"/>
              </a:ext>
            </a:extLst>
          </p:cNvPr>
          <p:cNvPicPr>
            <a:picLocks noChangeAspect="1"/>
          </p:cNvPicPr>
          <p:nvPr/>
        </p:nvPicPr>
        <p:blipFill>
          <a:blip r:embed="rId2"/>
          <a:stretch>
            <a:fillRect/>
          </a:stretch>
        </p:blipFill>
        <p:spPr>
          <a:xfrm>
            <a:off x="692444" y="3187165"/>
            <a:ext cx="5403556" cy="2691320"/>
          </a:xfrm>
          <a:prstGeom prst="rect">
            <a:avLst/>
          </a:prstGeom>
        </p:spPr>
      </p:pic>
      <p:pic>
        <p:nvPicPr>
          <p:cNvPr id="3" name="Picture 2">
            <a:extLst>
              <a:ext uri="{FF2B5EF4-FFF2-40B4-BE49-F238E27FC236}">
                <a16:creationId xmlns:a16="http://schemas.microsoft.com/office/drawing/2014/main" id="{C588D869-A9D5-4A48-B0C1-F88DE9A2F232}"/>
              </a:ext>
            </a:extLst>
          </p:cNvPr>
          <p:cNvPicPr>
            <a:picLocks noChangeAspect="1"/>
          </p:cNvPicPr>
          <p:nvPr/>
        </p:nvPicPr>
        <p:blipFill>
          <a:blip r:embed="rId3"/>
          <a:stretch>
            <a:fillRect/>
          </a:stretch>
        </p:blipFill>
        <p:spPr>
          <a:xfrm>
            <a:off x="6774025" y="3428999"/>
            <a:ext cx="4630532" cy="2207651"/>
          </a:xfrm>
          <a:prstGeom prst="rect">
            <a:avLst/>
          </a:prstGeom>
        </p:spPr>
      </p:pic>
      <p:pic>
        <p:nvPicPr>
          <p:cNvPr id="4" name="Picture 3">
            <a:extLst>
              <a:ext uri="{FF2B5EF4-FFF2-40B4-BE49-F238E27FC236}">
                <a16:creationId xmlns:a16="http://schemas.microsoft.com/office/drawing/2014/main" id="{5F0CFB2F-5BDA-469E-B2DD-12A75218F19B}"/>
              </a:ext>
            </a:extLst>
          </p:cNvPr>
          <p:cNvPicPr>
            <a:picLocks noChangeAspect="1"/>
          </p:cNvPicPr>
          <p:nvPr/>
        </p:nvPicPr>
        <p:blipFill>
          <a:blip r:embed="rId4"/>
          <a:stretch>
            <a:fillRect/>
          </a:stretch>
        </p:blipFill>
        <p:spPr>
          <a:xfrm>
            <a:off x="446738" y="408895"/>
            <a:ext cx="5218993" cy="2637481"/>
          </a:xfrm>
          <a:prstGeom prst="rect">
            <a:avLst/>
          </a:prstGeom>
        </p:spPr>
      </p:pic>
      <p:pic>
        <p:nvPicPr>
          <p:cNvPr id="5" name="Picture 4">
            <a:extLst>
              <a:ext uri="{FF2B5EF4-FFF2-40B4-BE49-F238E27FC236}">
                <a16:creationId xmlns:a16="http://schemas.microsoft.com/office/drawing/2014/main" id="{3F8BFCD9-5C58-4790-A6FB-C0DE32DE502D}"/>
              </a:ext>
            </a:extLst>
          </p:cNvPr>
          <p:cNvPicPr>
            <a:picLocks noChangeAspect="1"/>
          </p:cNvPicPr>
          <p:nvPr/>
        </p:nvPicPr>
        <p:blipFill>
          <a:blip r:embed="rId5"/>
          <a:stretch>
            <a:fillRect/>
          </a:stretch>
        </p:blipFill>
        <p:spPr>
          <a:xfrm>
            <a:off x="6526271" y="547363"/>
            <a:ext cx="4947864" cy="2353332"/>
          </a:xfrm>
          <a:prstGeom prst="rect">
            <a:avLst/>
          </a:prstGeom>
        </p:spPr>
      </p:pic>
      <p:sp>
        <p:nvSpPr>
          <p:cNvPr id="6" name="TextBox 5">
            <a:extLst>
              <a:ext uri="{FF2B5EF4-FFF2-40B4-BE49-F238E27FC236}">
                <a16:creationId xmlns:a16="http://schemas.microsoft.com/office/drawing/2014/main" id="{EF635D44-E8E7-4958-806A-60D5501A3CE1}"/>
              </a:ext>
            </a:extLst>
          </p:cNvPr>
          <p:cNvSpPr txBox="1"/>
          <p:nvPr/>
        </p:nvSpPr>
        <p:spPr>
          <a:xfrm>
            <a:off x="1073020" y="65314"/>
            <a:ext cx="4245429" cy="369332"/>
          </a:xfrm>
          <a:prstGeom prst="rect">
            <a:avLst/>
          </a:prstGeom>
          <a:noFill/>
        </p:spPr>
        <p:txBody>
          <a:bodyPr wrap="square" rtlCol="0">
            <a:spAutoFit/>
          </a:bodyPr>
          <a:lstStyle/>
          <a:p>
            <a:r>
              <a:rPr lang="en-US" dirty="0"/>
              <a:t>OTD</a:t>
            </a:r>
          </a:p>
        </p:txBody>
      </p:sp>
    </p:spTree>
    <p:extLst>
      <p:ext uri="{BB962C8B-B14F-4D97-AF65-F5344CB8AC3E}">
        <p14:creationId xmlns:p14="http://schemas.microsoft.com/office/powerpoint/2010/main" val="1905524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B6E813-50C4-4CF3-B003-C7E08C829867}"/>
              </a:ext>
            </a:extLst>
          </p:cNvPr>
          <p:cNvPicPr>
            <a:picLocks noChangeAspect="1"/>
          </p:cNvPicPr>
          <p:nvPr/>
        </p:nvPicPr>
        <p:blipFill>
          <a:blip r:embed="rId2"/>
          <a:stretch>
            <a:fillRect/>
          </a:stretch>
        </p:blipFill>
        <p:spPr>
          <a:xfrm>
            <a:off x="1529832" y="238125"/>
            <a:ext cx="8572500" cy="2724150"/>
          </a:xfrm>
          <a:prstGeom prst="rect">
            <a:avLst/>
          </a:prstGeom>
        </p:spPr>
      </p:pic>
      <p:pic>
        <p:nvPicPr>
          <p:cNvPr id="3" name="Picture 2">
            <a:extLst>
              <a:ext uri="{FF2B5EF4-FFF2-40B4-BE49-F238E27FC236}">
                <a16:creationId xmlns:a16="http://schemas.microsoft.com/office/drawing/2014/main" id="{9ED9F5F8-FFB4-4357-914B-782227F239F3}"/>
              </a:ext>
            </a:extLst>
          </p:cNvPr>
          <p:cNvPicPr>
            <a:picLocks noChangeAspect="1"/>
          </p:cNvPicPr>
          <p:nvPr/>
        </p:nvPicPr>
        <p:blipFill>
          <a:blip r:embed="rId3"/>
          <a:stretch>
            <a:fillRect/>
          </a:stretch>
        </p:blipFill>
        <p:spPr>
          <a:xfrm>
            <a:off x="1529832" y="3429000"/>
            <a:ext cx="8591550" cy="2714625"/>
          </a:xfrm>
          <a:prstGeom prst="rect">
            <a:avLst/>
          </a:prstGeom>
        </p:spPr>
      </p:pic>
    </p:spTree>
    <p:extLst>
      <p:ext uri="{BB962C8B-B14F-4D97-AF65-F5344CB8AC3E}">
        <p14:creationId xmlns:p14="http://schemas.microsoft.com/office/powerpoint/2010/main" val="2216907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3896</TotalTime>
  <Words>1876</Words>
  <Application>Microsoft Office PowerPoint</Application>
  <PresentationFormat>Widescreen</PresentationFormat>
  <Paragraphs>305</Paragraphs>
  <Slides>70</Slides>
  <Notes>2</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70</vt:i4>
      </vt:variant>
    </vt:vector>
  </HeadingPairs>
  <TitlesOfParts>
    <vt:vector size="77" baseType="lpstr">
      <vt:lpstr>Arial</vt:lpstr>
      <vt:lpstr>Calibri</vt:lpstr>
      <vt:lpstr>Calibri Light</vt:lpstr>
      <vt:lpstr>Verdana</vt:lpstr>
      <vt:lpstr>Office Theme</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Aaron</dc:creator>
  <cp:lastModifiedBy>John Aaron</cp:lastModifiedBy>
  <cp:revision>242</cp:revision>
  <dcterms:created xsi:type="dcterms:W3CDTF">2017-04-08T21:21:24Z</dcterms:created>
  <dcterms:modified xsi:type="dcterms:W3CDTF">2020-04-29T16:57:32Z</dcterms:modified>
</cp:coreProperties>
</file>